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31" r:id="rId3"/>
    <p:sldId id="284" r:id="rId4"/>
    <p:sldId id="266" r:id="rId5"/>
    <p:sldId id="259" r:id="rId6"/>
    <p:sldId id="260" r:id="rId7"/>
    <p:sldId id="258" r:id="rId8"/>
    <p:sldId id="261" r:id="rId9"/>
    <p:sldId id="262" r:id="rId10"/>
    <p:sldId id="281" r:id="rId11"/>
    <p:sldId id="313" r:id="rId12"/>
    <p:sldId id="257" r:id="rId13"/>
    <p:sldId id="312" r:id="rId14"/>
    <p:sldId id="286" r:id="rId15"/>
    <p:sldId id="291" r:id="rId16"/>
    <p:sldId id="293" r:id="rId17"/>
    <p:sldId id="315" r:id="rId18"/>
    <p:sldId id="340" r:id="rId19"/>
    <p:sldId id="341" r:id="rId20"/>
    <p:sldId id="294" r:id="rId21"/>
    <p:sldId id="280" r:id="rId22"/>
    <p:sldId id="278" r:id="rId23"/>
    <p:sldId id="269" r:id="rId24"/>
    <p:sldId id="268" r:id="rId25"/>
    <p:sldId id="300" r:id="rId26"/>
    <p:sldId id="296" r:id="rId27"/>
    <p:sldId id="285" r:id="rId28"/>
    <p:sldId id="271" r:id="rId29"/>
    <p:sldId id="264" r:id="rId30"/>
    <p:sldId id="321" r:id="rId31"/>
    <p:sldId id="292" r:id="rId32"/>
    <p:sldId id="265" r:id="rId33"/>
    <p:sldId id="295" r:id="rId34"/>
    <p:sldId id="337" r:id="rId35"/>
    <p:sldId id="338" r:id="rId36"/>
    <p:sldId id="275" r:id="rId37"/>
    <p:sldId id="274" r:id="rId38"/>
    <p:sldId id="289" r:id="rId39"/>
    <p:sldId id="332" r:id="rId40"/>
    <p:sldId id="333" r:id="rId41"/>
    <p:sldId id="303" r:id="rId42"/>
    <p:sldId id="302" r:id="rId43"/>
    <p:sldId id="301" r:id="rId44"/>
    <p:sldId id="297" r:id="rId45"/>
    <p:sldId id="334" r:id="rId46"/>
    <p:sldId id="335" r:id="rId47"/>
    <p:sldId id="336" r:id="rId48"/>
    <p:sldId id="299" r:id="rId49"/>
    <p:sldId id="339" r:id="rId50"/>
    <p:sldId id="342" r:id="rId51"/>
    <p:sldId id="287" r:id="rId52"/>
    <p:sldId id="288" r:id="rId53"/>
    <p:sldId id="305" r:id="rId54"/>
    <p:sldId id="304" r:id="rId55"/>
    <p:sldId id="283" r:id="rId56"/>
    <p:sldId id="311" r:id="rId57"/>
    <p:sldId id="306" r:id="rId58"/>
    <p:sldId id="307" r:id="rId59"/>
    <p:sldId id="308" r:id="rId60"/>
    <p:sldId id="282" r:id="rId61"/>
    <p:sldId id="298" r:id="rId62"/>
    <p:sldId id="314" r:id="rId63"/>
    <p:sldId id="310" r:id="rId64"/>
    <p:sldId id="322" r:id="rId65"/>
    <p:sldId id="319" r:id="rId66"/>
    <p:sldId id="328" r:id="rId67"/>
    <p:sldId id="316" r:id="rId68"/>
    <p:sldId id="327" r:id="rId69"/>
    <p:sldId id="324" r:id="rId70"/>
    <p:sldId id="326" r:id="rId71"/>
    <p:sldId id="320" r:id="rId72"/>
    <p:sldId id="318" r:id="rId73"/>
    <p:sldId id="323" r:id="rId74"/>
    <p:sldId id="325" r:id="rId75"/>
    <p:sldId id="309" r:id="rId76"/>
    <p:sldId id="277" r:id="rId77"/>
    <p:sldId id="276"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guide orient="horz" pos="2160"/>
        <p:guide pos="3840"/>
      </p:guideLst>
    </p:cSldViewPr>
  </p:slideViewPr>
  <p:notesTextViewPr>
    <p:cViewPr>
      <p:scale>
        <a:sx n="1" d="1"/>
        <a:sy n="1" d="1"/>
      </p:scale>
      <p:origin x="0" y="0"/>
    </p:cViewPr>
  </p:notesTextViewPr>
  <p:sorterViewPr>
    <p:cViewPr>
      <p:scale>
        <a:sx n="100" d="100"/>
        <a:sy n="100" d="100"/>
      </p:scale>
      <p:origin x="0" y="65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2886647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2213402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257175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73242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6856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385440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308168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889433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3848998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28383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40C4008A-107A-4961-9289-ABB371FDE040}" type="datetimeFigureOut">
              <a:rPr lang="pl-PL" smtClean="0"/>
              <a:t>12.12.2019</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1EAB751D-8F70-4556-8881-F80546DDCFCF}" type="slidenum">
              <a:rPr lang="pl-PL" smtClean="0"/>
              <a:t>‹#›</a:t>
            </a:fld>
            <a:endParaRPr lang="pl-PL" dirty="0"/>
          </a:p>
        </p:txBody>
      </p:sp>
    </p:spTree>
    <p:extLst>
      <p:ext uri="{BB962C8B-B14F-4D97-AF65-F5344CB8AC3E}">
        <p14:creationId xmlns:p14="http://schemas.microsoft.com/office/powerpoint/2010/main" val="3208095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4008A-107A-4961-9289-ABB371FDE040}" type="datetimeFigureOut">
              <a:rPr lang="pl-PL" smtClean="0"/>
              <a:t>12.12.2019</a:t>
            </a:fld>
            <a:endParaRPr lang="pl-PL"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B751D-8F70-4556-8881-F80546DDCFCF}" type="slidenum">
              <a:rPr lang="pl-PL" smtClean="0"/>
              <a:t>‹#›</a:t>
            </a:fld>
            <a:endParaRPr lang="pl-PL" dirty="0"/>
          </a:p>
        </p:txBody>
      </p:sp>
    </p:spTree>
    <p:extLst>
      <p:ext uri="{BB962C8B-B14F-4D97-AF65-F5344CB8AC3E}">
        <p14:creationId xmlns:p14="http://schemas.microsoft.com/office/powerpoint/2010/main" val="31468892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GqWNJDqkajQ"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YGS9vhmFS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Gk447LyLPzQ"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123A27-37E3-4B24-9757-E7822E61C9DD}"/>
              </a:ext>
            </a:extLst>
          </p:cNvPr>
          <p:cNvSpPr>
            <a:spLocks noGrp="1"/>
          </p:cNvSpPr>
          <p:nvPr>
            <p:ph type="ctrTitle"/>
          </p:nvPr>
        </p:nvSpPr>
        <p:spPr/>
        <p:txBody>
          <a:bodyPr/>
          <a:lstStyle/>
          <a:p>
            <a:r>
              <a:rPr lang="pl-PL" b="1" dirty="0"/>
              <a:t>Stan wojenny w Polsce </a:t>
            </a:r>
          </a:p>
        </p:txBody>
      </p:sp>
      <p:sp>
        <p:nvSpPr>
          <p:cNvPr id="3" name="Podtytuł 2">
            <a:extLst>
              <a:ext uri="{FF2B5EF4-FFF2-40B4-BE49-F238E27FC236}">
                <a16:creationId xmlns:a16="http://schemas.microsoft.com/office/drawing/2014/main" id="{CD0359E5-7E31-4B14-8CFB-41A3388F6BED}"/>
              </a:ext>
            </a:extLst>
          </p:cNvPr>
          <p:cNvSpPr>
            <a:spLocks noGrp="1"/>
          </p:cNvSpPr>
          <p:nvPr>
            <p:ph type="subTitle" idx="1"/>
          </p:nvPr>
        </p:nvSpPr>
        <p:spPr/>
        <p:txBody>
          <a:bodyPr>
            <a:normAutofit/>
          </a:bodyPr>
          <a:lstStyle/>
          <a:p>
            <a:r>
              <a:rPr lang="pl-PL" sz="4400" dirty="0"/>
              <a:t>13 grudnia 1981 roku </a:t>
            </a:r>
          </a:p>
        </p:txBody>
      </p:sp>
    </p:spTree>
    <p:extLst>
      <p:ext uri="{BB962C8B-B14F-4D97-AF65-F5344CB8AC3E}">
        <p14:creationId xmlns:p14="http://schemas.microsoft.com/office/powerpoint/2010/main" val="4162272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9B6F0CB6-6143-4346-BFC9-7B6CB0C128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9733" y="409190"/>
            <a:ext cx="5052754" cy="6039620"/>
          </a:xfrm>
        </p:spPr>
      </p:pic>
    </p:spTree>
    <p:extLst>
      <p:ext uri="{BB962C8B-B14F-4D97-AF65-F5344CB8AC3E}">
        <p14:creationId xmlns:p14="http://schemas.microsoft.com/office/powerpoint/2010/main" val="125097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D7BED14-BE25-410F-8681-561D83B042BD}"/>
              </a:ext>
            </a:extLst>
          </p:cNvPr>
          <p:cNvSpPr>
            <a:spLocks noGrp="1"/>
          </p:cNvSpPr>
          <p:nvPr>
            <p:ph type="title"/>
          </p:nvPr>
        </p:nvSpPr>
        <p:spPr/>
        <p:txBody>
          <a:bodyPr/>
          <a:lstStyle/>
          <a:p>
            <a:r>
              <a:rPr lang="pl-PL" dirty="0"/>
              <a:t>Sposób radzenia sobie z kryzysem </a:t>
            </a:r>
          </a:p>
        </p:txBody>
      </p:sp>
      <p:pic>
        <p:nvPicPr>
          <p:cNvPr id="5" name="Symbol zastępczy zawartości 4">
            <a:extLst>
              <a:ext uri="{FF2B5EF4-FFF2-40B4-BE49-F238E27FC236}">
                <a16:creationId xmlns:a16="http://schemas.microsoft.com/office/drawing/2014/main" id="{4EA87D68-D94E-4469-9409-7E5D88CDFA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272589"/>
            <a:ext cx="7916477" cy="5220286"/>
          </a:xfrm>
        </p:spPr>
      </p:pic>
    </p:spTree>
    <p:extLst>
      <p:ext uri="{BB962C8B-B14F-4D97-AF65-F5344CB8AC3E}">
        <p14:creationId xmlns:p14="http://schemas.microsoft.com/office/powerpoint/2010/main" val="27004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F7F901-3EDD-41C8-A9A9-8655C4A4CD30}"/>
              </a:ext>
            </a:extLst>
          </p:cNvPr>
          <p:cNvSpPr>
            <a:spLocks noGrp="1"/>
          </p:cNvSpPr>
          <p:nvPr>
            <p:ph type="title"/>
          </p:nvPr>
        </p:nvSpPr>
        <p:spPr/>
        <p:txBody>
          <a:bodyPr/>
          <a:lstStyle/>
          <a:p>
            <a:r>
              <a:rPr lang="pl-PL" dirty="0"/>
              <a:t>Kartki żywnościowe </a:t>
            </a:r>
          </a:p>
        </p:txBody>
      </p:sp>
      <p:pic>
        <p:nvPicPr>
          <p:cNvPr id="5" name="Symbol zastępczy zawartości 4">
            <a:extLst>
              <a:ext uri="{FF2B5EF4-FFF2-40B4-BE49-F238E27FC236}">
                <a16:creationId xmlns:a16="http://schemas.microsoft.com/office/drawing/2014/main" id="{E9D585D3-D637-435E-8B42-8A91D7FBC7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250" y="2082006"/>
            <a:ext cx="5905500" cy="3838575"/>
          </a:xfrm>
        </p:spPr>
      </p:pic>
    </p:spTree>
    <p:extLst>
      <p:ext uri="{BB962C8B-B14F-4D97-AF65-F5344CB8AC3E}">
        <p14:creationId xmlns:p14="http://schemas.microsoft.com/office/powerpoint/2010/main" val="3000319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D02118-7DC7-4126-8376-06C51653865C}"/>
              </a:ext>
            </a:extLst>
          </p:cNvPr>
          <p:cNvSpPr>
            <a:spLocks noGrp="1"/>
          </p:cNvSpPr>
          <p:nvPr>
            <p:ph type="title"/>
          </p:nvPr>
        </p:nvSpPr>
        <p:spPr/>
        <p:txBody>
          <a:bodyPr/>
          <a:lstStyle/>
          <a:p>
            <a:r>
              <a:rPr lang="pl-PL" dirty="0"/>
              <a:t>Kolejka przed sklepem mięsnym</a:t>
            </a:r>
          </a:p>
        </p:txBody>
      </p:sp>
      <p:pic>
        <p:nvPicPr>
          <p:cNvPr id="5" name="Symbol zastępczy zawartości 4">
            <a:extLst>
              <a:ext uri="{FF2B5EF4-FFF2-40B4-BE49-F238E27FC236}">
                <a16:creationId xmlns:a16="http://schemas.microsoft.com/office/drawing/2014/main" id="{6EAA0FBE-10F3-4CD6-A9B7-326D72DEDE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4726" y="1482932"/>
            <a:ext cx="5957749" cy="4075699"/>
          </a:xfrm>
        </p:spPr>
      </p:pic>
    </p:spTree>
    <p:extLst>
      <p:ext uri="{BB962C8B-B14F-4D97-AF65-F5344CB8AC3E}">
        <p14:creationId xmlns:p14="http://schemas.microsoft.com/office/powerpoint/2010/main" val="2118038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EBA35516-2D56-4CE7-9F7D-277BC84983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255" y="248575"/>
            <a:ext cx="10288585" cy="6116714"/>
          </a:xfrm>
        </p:spPr>
      </p:pic>
    </p:spTree>
    <p:extLst>
      <p:ext uri="{BB962C8B-B14F-4D97-AF65-F5344CB8AC3E}">
        <p14:creationId xmlns:p14="http://schemas.microsoft.com/office/powerpoint/2010/main" val="46787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LOGO NSZZ „SOLIDARNOŚĆ”</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018" y="1500525"/>
            <a:ext cx="11310587" cy="4374182"/>
          </a:xfrm>
        </p:spPr>
      </p:pic>
    </p:spTree>
    <p:extLst>
      <p:ext uri="{BB962C8B-B14F-4D97-AF65-F5344CB8AC3E}">
        <p14:creationId xmlns:p14="http://schemas.microsoft.com/office/powerpoint/2010/main" val="2170077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t>NSZZ „SOLIDARNOŚĆ”</a:t>
            </a:r>
          </a:p>
        </p:txBody>
      </p:sp>
      <p:sp>
        <p:nvSpPr>
          <p:cNvPr id="3" name="Symbol zastępczy zawartości 2"/>
          <p:cNvSpPr>
            <a:spLocks noGrp="1"/>
          </p:cNvSpPr>
          <p:nvPr>
            <p:ph idx="1"/>
          </p:nvPr>
        </p:nvSpPr>
        <p:spPr/>
        <p:txBody>
          <a:bodyPr>
            <a:normAutofit/>
          </a:bodyPr>
          <a:lstStyle/>
          <a:p>
            <a:pPr algn="ctr"/>
            <a:r>
              <a:rPr lang="pl-PL" sz="8000" dirty="0"/>
              <a:t>Niezależny Samorządny Związek Zawodowy „Solidarność”</a:t>
            </a:r>
          </a:p>
        </p:txBody>
      </p:sp>
    </p:spTree>
    <p:extLst>
      <p:ext uri="{BB962C8B-B14F-4D97-AF65-F5344CB8AC3E}">
        <p14:creationId xmlns:p14="http://schemas.microsoft.com/office/powerpoint/2010/main" val="4217727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A8A906-9600-46C7-856E-F129CA12B522}"/>
              </a:ext>
            </a:extLst>
          </p:cNvPr>
          <p:cNvSpPr>
            <a:spLocks noGrp="1"/>
          </p:cNvSpPr>
          <p:nvPr>
            <p:ph type="title"/>
          </p:nvPr>
        </p:nvSpPr>
        <p:spPr>
          <a:xfrm>
            <a:off x="838200" y="365125"/>
            <a:ext cx="10250010" cy="6248739"/>
          </a:xfrm>
        </p:spPr>
        <p:txBody>
          <a:bodyPr>
            <a:noAutofit/>
          </a:bodyPr>
          <a:lstStyle/>
          <a:p>
            <a:r>
              <a:rPr lang="pl-PL" sz="2400" dirty="0"/>
              <a:t>Protesty robotników w czerwcu 1956 i w grudniu 1970 władze stłumiły siłą. Tym razem było inaczej. Zasięg protestów z sierpnia 1980 roku był tak wielki, że partia została zmuszona do negocjacji. 21 sierpnia do Gdańska przybyła Komisja Rządowa  z Mieczysławem Jagielskim, a do Szczecina z Kazimierzem Barcikowskim. 30 i 31 sierpnia oraz 3 i 11 września przedstawiciele komitetów strajkowych oraz rządzącej partii podpisali Porozumienia sierpniowe.</a:t>
            </a:r>
            <a:br>
              <a:rPr lang="pl-PL" sz="2400" dirty="0"/>
            </a:br>
            <a:br>
              <a:rPr lang="pl-PL" sz="2400" dirty="0"/>
            </a:br>
            <a:r>
              <a:rPr lang="pl-PL" sz="2400" dirty="0"/>
              <a:t>Na ich mocy 17 września w Gdańsku przedstawiciele robotników z całej Polski powołali do życia ogólnopolski Niezależny Samorządny Związek Zawodowy „Solidarność”. Rezultatem podpisanych w Gdańsku, Szczecinie i Jastrzębiu porozumień było utworzenie – i w konsekwencji zarejestrowanie przez sąd – związku.</a:t>
            </a:r>
            <a:br>
              <a:rPr lang="pl-PL" sz="2400" dirty="0"/>
            </a:br>
            <a:br>
              <a:rPr lang="pl-PL" sz="2400" dirty="0"/>
            </a:br>
            <a:r>
              <a:rPr lang="pl-PL" sz="2400" dirty="0"/>
              <a:t>Napisy „Solidarność” i „solidarni” powtarzały się pod różnymi postaciami na murach strajkującej stoczni. 23 sierpnia ukazał się pierwszy numer „Strajkowego Biuletynu Informacyjnego 'Solidarność'”, wydawanego nakładem Wolnej Drukarni Stoczni Gdańskiej. Zainspirowało to Jerzego Janiszewskiego, studenta gdańskiej Państwowej Wyższej Szkoły Sztuk Pięknych, do stworzenia słynnego logo ruchu. Pomysł wykorzystania hasła jako nazwy związku zaproponował Karol Modzelewski.</a:t>
            </a:r>
          </a:p>
        </p:txBody>
      </p:sp>
    </p:spTree>
    <p:extLst>
      <p:ext uri="{BB962C8B-B14F-4D97-AF65-F5344CB8AC3E}">
        <p14:creationId xmlns:p14="http://schemas.microsoft.com/office/powerpoint/2010/main" val="186808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5DF3F6-00BC-4B16-83F6-14E67198DDC0}"/>
              </a:ext>
            </a:extLst>
          </p:cNvPr>
          <p:cNvSpPr>
            <a:spLocks noGrp="1"/>
          </p:cNvSpPr>
          <p:nvPr>
            <p:ph type="title"/>
          </p:nvPr>
        </p:nvSpPr>
        <p:spPr/>
        <p:txBody>
          <a:bodyPr/>
          <a:lstStyle/>
          <a:p>
            <a:endParaRPr lang="pl-PL"/>
          </a:p>
        </p:txBody>
      </p:sp>
      <p:pic>
        <p:nvPicPr>
          <p:cNvPr id="5" name="Symbol zastępczy zawartości 4">
            <a:extLst>
              <a:ext uri="{FF2B5EF4-FFF2-40B4-BE49-F238E27FC236}">
                <a16:creationId xmlns:a16="http://schemas.microsoft.com/office/drawing/2014/main" id="{69B59133-3415-414B-929A-EFE8AA2979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41053"/>
            <a:ext cx="10604140" cy="6816947"/>
          </a:xfrm>
        </p:spPr>
      </p:pic>
    </p:spTree>
    <p:extLst>
      <p:ext uri="{BB962C8B-B14F-4D97-AF65-F5344CB8AC3E}">
        <p14:creationId xmlns:p14="http://schemas.microsoft.com/office/powerpoint/2010/main" val="403883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4BE5C6-D035-44E7-B218-7B1678218972}"/>
              </a:ext>
            </a:extLst>
          </p:cNvPr>
          <p:cNvSpPr>
            <a:spLocks noGrp="1"/>
          </p:cNvSpPr>
          <p:nvPr>
            <p:ph type="title"/>
          </p:nvPr>
        </p:nvSpPr>
        <p:spPr/>
        <p:txBody>
          <a:bodyPr/>
          <a:lstStyle/>
          <a:p>
            <a:r>
              <a:rPr lang="pl-PL" dirty="0"/>
              <a:t>Lipiec 1981 roku Nadzwyczajny Zjazd PZPR</a:t>
            </a:r>
          </a:p>
        </p:txBody>
      </p:sp>
      <p:pic>
        <p:nvPicPr>
          <p:cNvPr id="5" name="Symbol zastępczy zawartości 4">
            <a:extLst>
              <a:ext uri="{FF2B5EF4-FFF2-40B4-BE49-F238E27FC236}">
                <a16:creationId xmlns:a16="http://schemas.microsoft.com/office/drawing/2014/main" id="{7FA34BBC-4E2E-45CF-884D-6F1C22C907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389" y="1825625"/>
            <a:ext cx="6537221" cy="4351338"/>
          </a:xfrm>
        </p:spPr>
      </p:pic>
    </p:spTree>
    <p:extLst>
      <p:ext uri="{BB962C8B-B14F-4D97-AF65-F5344CB8AC3E}">
        <p14:creationId xmlns:p14="http://schemas.microsoft.com/office/powerpoint/2010/main" val="1290227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95924C-C3FB-46B0-8B5E-D005FD0A8CF2}"/>
              </a:ext>
            </a:extLst>
          </p:cNvPr>
          <p:cNvSpPr>
            <a:spLocks noGrp="1"/>
          </p:cNvSpPr>
          <p:nvPr>
            <p:ph type="title"/>
          </p:nvPr>
        </p:nvSpPr>
        <p:spPr/>
        <p:txBody>
          <a:bodyPr/>
          <a:lstStyle/>
          <a:p>
            <a:endParaRPr lang="pl-PL"/>
          </a:p>
        </p:txBody>
      </p:sp>
      <p:pic>
        <p:nvPicPr>
          <p:cNvPr id="4" name="20191212_094049">
            <a:hlinkClick r:id="" action="ppaction://media"/>
            <a:extLst>
              <a:ext uri="{FF2B5EF4-FFF2-40B4-BE49-F238E27FC236}">
                <a16:creationId xmlns:a16="http://schemas.microsoft.com/office/drawing/2014/main" id="{2B56A764-E4E1-402C-B578-812534324F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6891" y="365125"/>
            <a:ext cx="10515600" cy="5914891"/>
          </a:xfrm>
        </p:spPr>
      </p:pic>
    </p:spTree>
    <p:extLst>
      <p:ext uri="{BB962C8B-B14F-4D97-AF65-F5344CB8AC3E}">
        <p14:creationId xmlns:p14="http://schemas.microsoft.com/office/powerpoint/2010/main" val="33066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6600" b="1" dirty="0"/>
              <a:t>RADA PAŃSTWA</a:t>
            </a:r>
          </a:p>
        </p:txBody>
      </p:sp>
      <p:sp>
        <p:nvSpPr>
          <p:cNvPr id="3" name="Symbol zastępczy zawartości 2"/>
          <p:cNvSpPr>
            <a:spLocks noGrp="1"/>
          </p:cNvSpPr>
          <p:nvPr>
            <p:ph idx="1"/>
          </p:nvPr>
        </p:nvSpPr>
        <p:spPr/>
        <p:txBody>
          <a:bodyPr>
            <a:normAutofit fontScale="85000" lnSpcReduction="20000"/>
          </a:bodyPr>
          <a:lstStyle/>
          <a:p>
            <a:r>
              <a:rPr lang="pl-PL" dirty="0"/>
              <a:t>Rada Państwa – kolegialny organ naczelny władzy państwowej Rzeczypospolitej Polskiej i Polskiej Rzeczypospolitej Ludowej w latach 1947–1989. Łączyła kompetencje władzy ustawodawczej, wykonawczej i sądowniczej. </a:t>
            </a:r>
            <a:r>
              <a:rPr lang="pl-PL" dirty="0">
                <a:solidFill>
                  <a:schemeClr val="accent4">
                    <a:lumMod val="60000"/>
                    <a:lumOff val="40000"/>
                  </a:schemeClr>
                </a:solidFill>
              </a:rPr>
              <a:t>W latach 1952–1989 Rada Państwa Polskiej Rzeczypospolitej Ludowej pełniła kolegialnie funkcję głowy państwa (była odpowiednikiem prezydenta) </a:t>
            </a:r>
            <a:r>
              <a:rPr lang="pl-PL" dirty="0"/>
              <a:t>oraz zapewniała ciągłość najwyższego kierownictwa państwowego w związku z sesyjnym trybem pracy Sejmu. Liczyła od 1961 roku 17 członków. </a:t>
            </a:r>
          </a:p>
          <a:p>
            <a:r>
              <a:rPr lang="pl-PL" dirty="0"/>
              <a:t>Przeciw nielegalnemu dekretowi o wprowadzeniu stanu wojennego głosował tylko jeden członek Rady Państwa Ryszard Reiff. </a:t>
            </a:r>
          </a:p>
          <a:p>
            <a:endParaRPr lang="pl-PL" dirty="0"/>
          </a:p>
          <a:p>
            <a:r>
              <a:rPr lang="pl-PL" dirty="0"/>
              <a:t>Rada Państwa działała do 19 lipca 1989 – dnia wyboru pierwszego Prezydenta PRL (Wojciecha Jaruzelskiego). Zgodnie z ustawą o zmianie Konstytucji z 7 kwietnia 1989 kompetencje Rady Państwa przeszły – co do zasady – na Prezydenta PRL (od 31 grudnia 1989 – Prezydenta RP)</a:t>
            </a:r>
          </a:p>
        </p:txBody>
      </p:sp>
    </p:spTree>
    <p:extLst>
      <p:ext uri="{BB962C8B-B14F-4D97-AF65-F5344CB8AC3E}">
        <p14:creationId xmlns:p14="http://schemas.microsoft.com/office/powerpoint/2010/main" val="36048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DE28825D-8112-49C8-8A8B-B8208A9871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754" y="-87637"/>
            <a:ext cx="9011175" cy="6758381"/>
          </a:xfrm>
        </p:spPr>
      </p:pic>
    </p:spTree>
    <p:extLst>
      <p:ext uri="{BB962C8B-B14F-4D97-AF65-F5344CB8AC3E}">
        <p14:creationId xmlns:p14="http://schemas.microsoft.com/office/powerpoint/2010/main" val="192846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BB7EC83E-17A7-44EC-8399-FBB4499817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7891" y="423982"/>
            <a:ext cx="6258758" cy="6310271"/>
          </a:xfrm>
        </p:spPr>
      </p:pic>
    </p:spTree>
    <p:extLst>
      <p:ext uri="{BB962C8B-B14F-4D97-AF65-F5344CB8AC3E}">
        <p14:creationId xmlns:p14="http://schemas.microsoft.com/office/powerpoint/2010/main" val="1071996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A0221AD5-C2EA-4360-9775-76A8E729C2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29584" y="147908"/>
            <a:ext cx="4343400" cy="6521468"/>
          </a:xfrm>
        </p:spPr>
      </p:pic>
    </p:spTree>
    <p:extLst>
      <p:ext uri="{BB962C8B-B14F-4D97-AF65-F5344CB8AC3E}">
        <p14:creationId xmlns:p14="http://schemas.microsoft.com/office/powerpoint/2010/main" val="156118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168057CA-8BBA-4055-BF48-AC589D82B1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274" y="365125"/>
            <a:ext cx="9421597" cy="6312471"/>
          </a:xfrm>
        </p:spPr>
      </p:pic>
    </p:spTree>
    <p:extLst>
      <p:ext uri="{BB962C8B-B14F-4D97-AF65-F5344CB8AC3E}">
        <p14:creationId xmlns:p14="http://schemas.microsoft.com/office/powerpoint/2010/main" val="3385540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1800" dirty="0"/>
              <a:t>Wojciech Jaruzelski w prowizorycznym studiu nagrań w jednostce wojskowej</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777" y="1718632"/>
            <a:ext cx="7516725" cy="4727834"/>
          </a:xfrm>
        </p:spPr>
      </p:pic>
    </p:spTree>
    <p:extLst>
      <p:ext uri="{BB962C8B-B14F-4D97-AF65-F5344CB8AC3E}">
        <p14:creationId xmlns:p14="http://schemas.microsoft.com/office/powerpoint/2010/main" val="102569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93835"/>
            <a:ext cx="8559800" cy="5547409"/>
          </a:xfrm>
        </p:spPr>
      </p:pic>
      <p:sp>
        <p:nvSpPr>
          <p:cNvPr id="2" name="Tytuł 1"/>
          <p:cNvSpPr>
            <a:spLocks noGrp="1"/>
          </p:cNvSpPr>
          <p:nvPr>
            <p:ph type="title"/>
          </p:nvPr>
        </p:nvSpPr>
        <p:spPr/>
        <p:txBody>
          <a:bodyPr/>
          <a:lstStyle/>
          <a:p>
            <a:r>
              <a:rPr lang="pl-PL" dirty="0">
                <a:solidFill>
                  <a:schemeClr val="accent6">
                    <a:lumMod val="60000"/>
                    <a:lumOff val="40000"/>
                  </a:schemeClr>
                </a:solidFill>
              </a:rPr>
              <a:t>Kontrola na granicy województw.</a:t>
            </a:r>
          </a:p>
        </p:txBody>
      </p:sp>
    </p:spTree>
    <p:extLst>
      <p:ext uri="{BB962C8B-B14F-4D97-AF65-F5344CB8AC3E}">
        <p14:creationId xmlns:p14="http://schemas.microsoft.com/office/powerpoint/2010/main" val="2656981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57D11A87-8D1E-4E47-A72A-DC5BC93C49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610" y="319596"/>
            <a:ext cx="11404780" cy="5903651"/>
          </a:xfrm>
        </p:spPr>
      </p:pic>
    </p:spTree>
    <p:extLst>
      <p:ext uri="{BB962C8B-B14F-4D97-AF65-F5344CB8AC3E}">
        <p14:creationId xmlns:p14="http://schemas.microsoft.com/office/powerpoint/2010/main" val="1753939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F5996397-74A7-4140-AC2C-A41B97DC6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8760" y="373515"/>
            <a:ext cx="8412480" cy="6301240"/>
          </a:xfrm>
        </p:spPr>
      </p:pic>
    </p:spTree>
    <p:extLst>
      <p:ext uri="{BB962C8B-B14F-4D97-AF65-F5344CB8AC3E}">
        <p14:creationId xmlns:p14="http://schemas.microsoft.com/office/powerpoint/2010/main" val="3885127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583E888A-B397-413F-A890-B9D79C7056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850" y="405197"/>
            <a:ext cx="9374299" cy="6249533"/>
          </a:xfrm>
        </p:spPr>
      </p:pic>
    </p:spTree>
    <p:extLst>
      <p:ext uri="{BB962C8B-B14F-4D97-AF65-F5344CB8AC3E}">
        <p14:creationId xmlns:p14="http://schemas.microsoft.com/office/powerpoint/2010/main" val="71218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3F49AE37-2504-4341-B13A-65D1E91864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23426" y="224096"/>
            <a:ext cx="2624401" cy="6633904"/>
          </a:xfrm>
        </p:spPr>
      </p:pic>
    </p:spTree>
    <p:extLst>
      <p:ext uri="{BB962C8B-B14F-4D97-AF65-F5344CB8AC3E}">
        <p14:creationId xmlns:p14="http://schemas.microsoft.com/office/powerpoint/2010/main" val="2812750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CE06B8-9C4E-42FE-922A-BB51F14AA132}"/>
              </a:ext>
            </a:extLst>
          </p:cNvPr>
          <p:cNvSpPr>
            <a:spLocks noGrp="1"/>
          </p:cNvSpPr>
          <p:nvPr>
            <p:ph type="title"/>
          </p:nvPr>
        </p:nvSpPr>
        <p:spPr>
          <a:xfrm>
            <a:off x="838200" y="365125"/>
            <a:ext cx="10515600" cy="5858122"/>
          </a:xfrm>
        </p:spPr>
        <p:txBody>
          <a:bodyPr>
            <a:normAutofit/>
          </a:bodyPr>
          <a:lstStyle/>
          <a:p>
            <a:pPr algn="ctr"/>
            <a:r>
              <a:rPr lang="pl-PL" sz="18000" dirty="0"/>
              <a:t>16 grudnia 1981 rok</a:t>
            </a:r>
          </a:p>
        </p:txBody>
      </p:sp>
    </p:spTree>
    <p:extLst>
      <p:ext uri="{BB962C8B-B14F-4D97-AF65-F5344CB8AC3E}">
        <p14:creationId xmlns:p14="http://schemas.microsoft.com/office/powerpoint/2010/main" val="3147833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8800" b="1" dirty="0">
                <a:latin typeface="Bodoni MT Black" panose="02070A03080606020203" pitchFamily="18" charset="0"/>
              </a:rPr>
              <a:t>PACYFIKACJA</a:t>
            </a:r>
          </a:p>
        </p:txBody>
      </p:sp>
      <p:sp>
        <p:nvSpPr>
          <p:cNvPr id="3" name="Symbol zastępczy zawartości 2"/>
          <p:cNvSpPr>
            <a:spLocks noGrp="1"/>
          </p:cNvSpPr>
          <p:nvPr>
            <p:ph idx="1"/>
          </p:nvPr>
        </p:nvSpPr>
        <p:spPr/>
        <p:txBody>
          <a:bodyPr>
            <a:normAutofit/>
          </a:bodyPr>
          <a:lstStyle/>
          <a:p>
            <a:pPr algn="just"/>
            <a:r>
              <a:rPr lang="pl-PL" sz="4800" dirty="0"/>
              <a:t>Pacyfikacja (od łac. pax = pokój, pacificatio) – dosłownie "uspokojenie". Termin ma kilka znaczeń: Tłumienie – przemocą bądź innymi środkami przymusu bezpośredniego – manifestacji, powstania, buntu itp.</a:t>
            </a:r>
          </a:p>
        </p:txBody>
      </p:sp>
    </p:spTree>
    <p:extLst>
      <p:ext uri="{BB962C8B-B14F-4D97-AF65-F5344CB8AC3E}">
        <p14:creationId xmlns:p14="http://schemas.microsoft.com/office/powerpoint/2010/main" val="2261380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55CD8BBB-3810-47FC-ADB5-832E0F6B41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0439" y="195733"/>
            <a:ext cx="5981230" cy="5981230"/>
          </a:xfrm>
        </p:spPr>
      </p:pic>
    </p:spTree>
    <p:extLst>
      <p:ext uri="{BB962C8B-B14F-4D97-AF65-F5344CB8AC3E}">
        <p14:creationId xmlns:p14="http://schemas.microsoft.com/office/powerpoint/2010/main" val="562764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9320" y="803241"/>
            <a:ext cx="8242209" cy="5498981"/>
          </a:xfrm>
        </p:spPr>
      </p:pic>
      <p:sp>
        <p:nvSpPr>
          <p:cNvPr id="2" name="Tytuł 1"/>
          <p:cNvSpPr>
            <a:spLocks noGrp="1"/>
          </p:cNvSpPr>
          <p:nvPr>
            <p:ph type="title"/>
          </p:nvPr>
        </p:nvSpPr>
        <p:spPr/>
        <p:txBody>
          <a:bodyPr/>
          <a:lstStyle/>
          <a:p>
            <a:pPr algn="ctr"/>
            <a:r>
              <a:rPr lang="pl-PL" dirty="0">
                <a:solidFill>
                  <a:srgbClr val="FF0000"/>
                </a:solidFill>
              </a:rPr>
              <a:t>Kopalnia „Wujek w Katowicach”</a:t>
            </a:r>
          </a:p>
        </p:txBody>
      </p:sp>
    </p:spTree>
    <p:extLst>
      <p:ext uri="{BB962C8B-B14F-4D97-AF65-F5344CB8AC3E}">
        <p14:creationId xmlns:p14="http://schemas.microsoft.com/office/powerpoint/2010/main" val="1265503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0F91EE-AC9D-49E1-BFF1-14180D904BBD}"/>
              </a:ext>
            </a:extLst>
          </p:cNvPr>
          <p:cNvSpPr>
            <a:spLocks noGrp="1"/>
          </p:cNvSpPr>
          <p:nvPr>
            <p:ph type="title"/>
          </p:nvPr>
        </p:nvSpPr>
        <p:spPr>
          <a:xfrm>
            <a:off x="838200" y="365125"/>
            <a:ext cx="10515600" cy="5431993"/>
          </a:xfrm>
        </p:spPr>
        <p:txBody>
          <a:bodyPr>
            <a:normAutofit/>
          </a:bodyPr>
          <a:lstStyle/>
          <a:p>
            <a:pPr algn="ctr"/>
            <a:r>
              <a:rPr lang="pl-PL" sz="7200" b="1" dirty="0"/>
              <a:t>Najdłużej, aż do 28 grudnia 1981 roku strajkowali pod ziemią górnicy kopalni „Piast”</a:t>
            </a:r>
            <a:br>
              <a:rPr lang="pl-PL" sz="6000" dirty="0"/>
            </a:br>
            <a:r>
              <a:rPr lang="pl-PL" sz="6000" dirty="0"/>
              <a:t>.</a:t>
            </a:r>
          </a:p>
        </p:txBody>
      </p:sp>
    </p:spTree>
    <p:extLst>
      <p:ext uri="{BB962C8B-B14F-4D97-AF65-F5344CB8AC3E}">
        <p14:creationId xmlns:p14="http://schemas.microsoft.com/office/powerpoint/2010/main" val="3799967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F8E7F5-57E5-4803-96EE-141D1EAE5F34}"/>
              </a:ext>
            </a:extLst>
          </p:cNvPr>
          <p:cNvSpPr>
            <a:spLocks noGrp="1"/>
          </p:cNvSpPr>
          <p:nvPr>
            <p:ph type="title"/>
          </p:nvPr>
        </p:nvSpPr>
        <p:spPr>
          <a:xfrm>
            <a:off x="838200" y="365125"/>
            <a:ext cx="10515600" cy="5671691"/>
          </a:xfrm>
        </p:spPr>
        <p:txBody>
          <a:bodyPr>
            <a:normAutofit/>
          </a:bodyPr>
          <a:lstStyle/>
          <a:p>
            <a:pPr algn="ctr"/>
            <a:r>
              <a:rPr lang="pl-PL" sz="6600" b="1" dirty="0"/>
              <a:t>Za organizację strajków zapadały surowe wyroki. Najwyższy wymiar</a:t>
            </a:r>
            <a:br>
              <a:rPr lang="pl-PL" sz="6600" b="1" dirty="0"/>
            </a:br>
            <a:r>
              <a:rPr lang="pl-PL" sz="6600" b="1" dirty="0"/>
              <a:t> to 10 lat więzienia. </a:t>
            </a:r>
          </a:p>
        </p:txBody>
      </p:sp>
    </p:spTree>
    <p:extLst>
      <p:ext uri="{BB962C8B-B14F-4D97-AF65-F5344CB8AC3E}">
        <p14:creationId xmlns:p14="http://schemas.microsoft.com/office/powerpoint/2010/main" val="3145988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7164E896-7D87-47AF-85AA-7AB39A405C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6443" y="404993"/>
            <a:ext cx="8561370" cy="5999700"/>
          </a:xfrm>
        </p:spPr>
      </p:pic>
    </p:spTree>
    <p:extLst>
      <p:ext uri="{BB962C8B-B14F-4D97-AF65-F5344CB8AC3E}">
        <p14:creationId xmlns:p14="http://schemas.microsoft.com/office/powerpoint/2010/main" val="4210800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ltimedia online 3">
            <a:hlinkClick r:id="" action="ppaction://media"/>
            <a:extLst>
              <a:ext uri="{FF2B5EF4-FFF2-40B4-BE49-F238E27FC236}">
                <a16:creationId xmlns:a16="http://schemas.microsoft.com/office/drawing/2014/main" id="{A5F13834-46FA-4BCC-8E7E-97B2B694CCA6}"/>
              </a:ext>
            </a:extLst>
          </p:cNvPr>
          <p:cNvPicPr>
            <a:picLocks noGrp="1" noRot="1" noChangeAspect="1"/>
          </p:cNvPicPr>
          <p:nvPr>
            <p:ph idx="1"/>
            <a:videoFile r:link="rId1"/>
          </p:nvPr>
        </p:nvPicPr>
        <p:blipFill>
          <a:blip r:embed="rId3"/>
          <a:stretch>
            <a:fillRect/>
          </a:stretch>
        </p:blipFill>
        <p:spPr>
          <a:xfrm>
            <a:off x="2063750" y="1016000"/>
            <a:ext cx="8577263" cy="4824413"/>
          </a:xfrm>
          <a:prstGeom prst="rect">
            <a:avLst/>
          </a:prstGeom>
        </p:spPr>
      </p:pic>
    </p:spTree>
    <p:extLst>
      <p:ext uri="{BB962C8B-B14F-4D97-AF65-F5344CB8AC3E}">
        <p14:creationId xmlns:p14="http://schemas.microsoft.com/office/powerpoint/2010/main" val="359851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Arial Rounded MT Bold" panose="020F0704030504030204" pitchFamily="34" charset="0"/>
              </a:rPr>
              <a:t>INTERNOWANIE</a:t>
            </a:r>
          </a:p>
        </p:txBody>
      </p:sp>
      <p:sp>
        <p:nvSpPr>
          <p:cNvPr id="3" name="Symbol zastępczy zawartości 2"/>
          <p:cNvSpPr>
            <a:spLocks noGrp="1"/>
          </p:cNvSpPr>
          <p:nvPr>
            <p:ph idx="1"/>
          </p:nvPr>
        </p:nvSpPr>
        <p:spPr/>
        <p:txBody>
          <a:bodyPr>
            <a:normAutofit/>
          </a:bodyPr>
          <a:lstStyle/>
          <a:p>
            <a:r>
              <a:rPr lang="pl-PL" sz="4800" dirty="0">
                <a:latin typeface="Arial Rounded MT Bold" panose="020F0704030504030204" pitchFamily="34" charset="0"/>
              </a:rPr>
              <a:t>internowanie </a:t>
            </a:r>
          </a:p>
          <a:p>
            <a:r>
              <a:rPr lang="pl-PL" sz="4800" dirty="0">
                <a:latin typeface="Arial Rounded MT Bold" panose="020F0704030504030204" pitchFamily="34" charset="0"/>
              </a:rPr>
              <a:t>(z łac. internus „wewnętrzny”)</a:t>
            </a:r>
            <a:br>
              <a:rPr lang="pl-PL" sz="4800" dirty="0">
                <a:latin typeface="Arial Rounded MT Bold" panose="020F0704030504030204" pitchFamily="34" charset="0"/>
              </a:rPr>
            </a:br>
            <a:r>
              <a:rPr lang="pl-PL" sz="4800" dirty="0">
                <a:latin typeface="Arial Rounded MT Bold" panose="020F0704030504030204" pitchFamily="34" charset="0"/>
              </a:rPr>
              <a:t>– przymusowe umieszczenie określonych osób w wyznaczonym miejscu pobytu, bez prawa jego opuszczania.</a:t>
            </a:r>
          </a:p>
        </p:txBody>
      </p:sp>
    </p:spTree>
    <p:extLst>
      <p:ext uri="{BB962C8B-B14F-4D97-AF65-F5344CB8AC3E}">
        <p14:creationId xmlns:p14="http://schemas.microsoft.com/office/powerpoint/2010/main" val="2533984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Arial Rounded MT Bold" panose="020F0704030504030204" pitchFamily="34" charset="0"/>
              </a:rPr>
              <a:t>Internowanie</a:t>
            </a:r>
          </a:p>
        </p:txBody>
      </p:sp>
      <p:sp>
        <p:nvSpPr>
          <p:cNvPr id="3" name="Symbol zastępczy zawartości 2"/>
          <p:cNvSpPr>
            <a:spLocks noGrp="1"/>
          </p:cNvSpPr>
          <p:nvPr>
            <p:ph idx="1"/>
          </p:nvPr>
        </p:nvSpPr>
        <p:spPr>
          <a:xfrm>
            <a:off x="838200" y="1690688"/>
            <a:ext cx="10515600" cy="4486275"/>
          </a:xfrm>
        </p:spPr>
        <p:txBody>
          <a:bodyPr>
            <a:normAutofit lnSpcReduction="10000"/>
          </a:bodyPr>
          <a:lstStyle/>
          <a:p>
            <a:r>
              <a:rPr lang="pl-PL" sz="4800" dirty="0">
                <a:latin typeface="Arial Rounded MT Bold" panose="020F0704030504030204" pitchFamily="34" charset="0"/>
              </a:rPr>
              <a:t>internowano około 10 tysięcy osób.</a:t>
            </a:r>
          </a:p>
          <a:p>
            <a:r>
              <a:rPr lang="pl-PL" sz="4800" dirty="0">
                <a:latin typeface="Arial Rounded MT Bold" panose="020F0704030504030204" pitchFamily="34" charset="0"/>
              </a:rPr>
              <a:t>trzeba pamiętać, że po zniesieniu stanu wojennego 22 lipca 1983 roku część internowanych stała się więźniami. (władza nie chciała ich wypuścić na wolność.</a:t>
            </a:r>
          </a:p>
          <a:p>
            <a:endParaRPr lang="pl-PL" sz="4800" dirty="0">
              <a:latin typeface="Arial Rounded MT Bold" panose="020F0704030504030204" pitchFamily="34" charset="0"/>
            </a:endParaRPr>
          </a:p>
        </p:txBody>
      </p:sp>
    </p:spTree>
    <p:extLst>
      <p:ext uri="{BB962C8B-B14F-4D97-AF65-F5344CB8AC3E}">
        <p14:creationId xmlns:p14="http://schemas.microsoft.com/office/powerpoint/2010/main" val="395109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B1A32594-234F-40EE-B96A-0D5BEFEA9C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624" y="870696"/>
            <a:ext cx="9605639" cy="6096379"/>
          </a:xfrm>
        </p:spPr>
      </p:pic>
    </p:spTree>
    <p:extLst>
      <p:ext uri="{BB962C8B-B14F-4D97-AF65-F5344CB8AC3E}">
        <p14:creationId xmlns:p14="http://schemas.microsoft.com/office/powerpoint/2010/main" val="365647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EBABDC-66AE-4BB5-BC11-5014F1D054DC}"/>
              </a:ext>
            </a:extLst>
          </p:cNvPr>
          <p:cNvSpPr>
            <a:spLocks noGrp="1"/>
          </p:cNvSpPr>
          <p:nvPr>
            <p:ph type="title"/>
          </p:nvPr>
        </p:nvSpPr>
        <p:spPr>
          <a:xfrm>
            <a:off x="838200" y="365125"/>
            <a:ext cx="10515600" cy="5574036"/>
          </a:xfrm>
        </p:spPr>
        <p:txBody>
          <a:bodyPr/>
          <a:lstStyle/>
          <a:p>
            <a:pPr algn="ctr"/>
            <a:r>
              <a:rPr lang="pl-PL" b="1" dirty="0"/>
              <a:t>Ośrodek internowania dla kobiet </a:t>
            </a:r>
            <a:br>
              <a:rPr lang="pl-PL" b="1" dirty="0"/>
            </a:br>
            <a:r>
              <a:rPr lang="pl-PL" b="1" dirty="0"/>
              <a:t>mieścił się w Gołdapi</a:t>
            </a:r>
          </a:p>
        </p:txBody>
      </p:sp>
    </p:spTree>
    <p:extLst>
      <p:ext uri="{BB962C8B-B14F-4D97-AF65-F5344CB8AC3E}">
        <p14:creationId xmlns:p14="http://schemas.microsoft.com/office/powerpoint/2010/main" val="755757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Kwidzyń, bunt internowanych 14.08.1982 rok</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500" y="1937544"/>
            <a:ext cx="8255000" cy="4127500"/>
          </a:xfrm>
        </p:spPr>
      </p:pic>
    </p:spTree>
    <p:extLst>
      <p:ext uri="{BB962C8B-B14F-4D97-AF65-F5344CB8AC3E}">
        <p14:creationId xmlns:p14="http://schemas.microsoft.com/office/powerpoint/2010/main" val="3297416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5857" y="1355076"/>
            <a:ext cx="8707236" cy="4770302"/>
          </a:xfrm>
        </p:spPr>
      </p:pic>
    </p:spTree>
    <p:extLst>
      <p:ext uri="{BB962C8B-B14F-4D97-AF65-F5344CB8AC3E}">
        <p14:creationId xmlns:p14="http://schemas.microsoft.com/office/powerpoint/2010/main" val="1703652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7449" y="268738"/>
            <a:ext cx="9540608" cy="6348841"/>
          </a:xfrm>
        </p:spPr>
      </p:pic>
    </p:spTree>
    <p:extLst>
      <p:ext uri="{BB962C8B-B14F-4D97-AF65-F5344CB8AC3E}">
        <p14:creationId xmlns:p14="http://schemas.microsoft.com/office/powerpoint/2010/main" val="364289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latin typeface="Arial Rounded MT Bold" panose="020F0704030504030204" pitchFamily="34" charset="0"/>
              </a:rPr>
              <a:t>Plac Zamkowy w Warszawie</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5241" y="1825624"/>
            <a:ext cx="6568683" cy="4386621"/>
          </a:xfrm>
        </p:spPr>
      </p:pic>
    </p:spTree>
    <p:extLst>
      <p:ext uri="{BB962C8B-B14F-4D97-AF65-F5344CB8AC3E}">
        <p14:creationId xmlns:p14="http://schemas.microsoft.com/office/powerpoint/2010/main" val="3397325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EE7617-CB56-4DB5-8AC0-902878EAEFC5}"/>
              </a:ext>
            </a:extLst>
          </p:cNvPr>
          <p:cNvSpPr>
            <a:spLocks noGrp="1"/>
          </p:cNvSpPr>
          <p:nvPr>
            <p:ph type="ctrTitle"/>
          </p:nvPr>
        </p:nvSpPr>
        <p:spPr/>
        <p:txBody>
          <a:bodyPr/>
          <a:lstStyle/>
          <a:p>
            <a:r>
              <a:rPr lang="pl-PL" dirty="0"/>
              <a:t>Odpowiedź „Solidarności” na stan wojenny:</a:t>
            </a:r>
          </a:p>
        </p:txBody>
      </p:sp>
      <p:sp>
        <p:nvSpPr>
          <p:cNvPr id="3" name="Podtytuł 2">
            <a:extLst>
              <a:ext uri="{FF2B5EF4-FFF2-40B4-BE49-F238E27FC236}">
                <a16:creationId xmlns:a16="http://schemas.microsoft.com/office/drawing/2014/main" id="{4C6D5576-A1AD-4E52-B4F1-EF2BFA10ADF9}"/>
              </a:ext>
            </a:extLst>
          </p:cNvPr>
          <p:cNvSpPr>
            <a:spLocks noGrp="1"/>
          </p:cNvSpPr>
          <p:nvPr>
            <p:ph type="subTitle" idx="1"/>
          </p:nvPr>
        </p:nvSpPr>
        <p:spPr>
          <a:xfrm>
            <a:off x="1524000" y="3602038"/>
            <a:ext cx="9144000" cy="2319368"/>
          </a:xfrm>
        </p:spPr>
        <p:txBody>
          <a:bodyPr>
            <a:normAutofit lnSpcReduction="10000"/>
          </a:bodyPr>
          <a:lstStyle/>
          <a:p>
            <a:pPr marL="342900" indent="-342900" algn="l">
              <a:buFontTx/>
              <a:buChar char="-"/>
            </a:pPr>
            <a:r>
              <a:rPr lang="pl-PL" dirty="0"/>
              <a:t>Pomoc rodzinom internowanych</a:t>
            </a:r>
          </a:p>
          <a:p>
            <a:pPr marL="342900" indent="-342900" algn="l">
              <a:buFontTx/>
              <a:buChar char="-"/>
            </a:pPr>
            <a:r>
              <a:rPr lang="pl-PL" dirty="0"/>
              <a:t>Organizowanie strajków, oporu. Opracowano koncepcję szybkiego zorganizowania strajku generalnego określanego mianem „krótkie spięcie”.</a:t>
            </a:r>
          </a:p>
          <a:p>
            <a:pPr marL="342900" indent="-342900" algn="l">
              <a:buFontTx/>
              <a:buChar char="-"/>
            </a:pPr>
            <a:r>
              <a:rPr lang="pl-PL" dirty="0"/>
              <a:t>Stworzenie podziemnej prasy, najwięcej wydań miało „Z Dnia na Dzień”. </a:t>
            </a:r>
          </a:p>
          <a:p>
            <a:pPr marL="342900" indent="-342900" algn="l">
              <a:buFontTx/>
              <a:buChar char="-"/>
            </a:pPr>
            <a:endParaRPr lang="pl-PL" dirty="0"/>
          </a:p>
        </p:txBody>
      </p:sp>
    </p:spTree>
    <p:extLst>
      <p:ext uri="{BB962C8B-B14F-4D97-AF65-F5344CB8AC3E}">
        <p14:creationId xmlns:p14="http://schemas.microsoft.com/office/powerpoint/2010/main" val="3012106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81FEF9-716D-45AB-AC66-A336E67B8C22}"/>
              </a:ext>
            </a:extLst>
          </p:cNvPr>
          <p:cNvSpPr>
            <a:spLocks noGrp="1"/>
          </p:cNvSpPr>
          <p:nvPr>
            <p:ph type="title"/>
          </p:nvPr>
        </p:nvSpPr>
        <p:spPr>
          <a:xfrm>
            <a:off x="838200" y="365125"/>
            <a:ext cx="10515600" cy="6009042"/>
          </a:xfrm>
        </p:spPr>
        <p:txBody>
          <a:bodyPr>
            <a:noAutofit/>
          </a:bodyPr>
          <a:lstStyle/>
          <a:p>
            <a:r>
              <a:rPr lang="pl-PL" sz="2800" dirty="0"/>
              <a:t>5 lutego 1982 roku</a:t>
            </a:r>
            <a:br>
              <a:rPr lang="pl-PL" sz="2800" dirty="0"/>
            </a:br>
            <a:r>
              <a:rPr lang="pl-PL" sz="2800" dirty="0"/>
              <a:t>O godzinie 19.30 rozpoczęły się „świdnickie spacery” organizowane spontanicznie przez mieszkańców miasta na znak bojkotu dziennika telewizyjnego. Spacery trwały do 14 lutego 1982 roku.</a:t>
            </a:r>
            <a:br>
              <a:rPr lang="pl-PL" sz="2800" dirty="0"/>
            </a:br>
            <a:r>
              <a:rPr lang="pl-PL" sz="2800" dirty="0"/>
              <a:t>Jedenastego lutego przewodniczący Wojewódzkiego Komitetu Obrony – aby ograniczyć spacery – zarządził na terenie miasta Świdnika godzinę milicyjną od godziny 19. do 6., zawiesił imprezy sportowe i kulturalne, ograniczył pracę szkół do godziny 18., wstrzymał pracę urządzeń łączności telefonicznej miejscowej, międzymiastowej i terenowej, wprowadził całkowity zakaz ruchu pojazdów osobowych. </a:t>
            </a:r>
            <a:r>
              <a:rPr lang="pl-PL" sz="2800" b="1" u="sng" dirty="0"/>
              <a:t>Wyłączono oświetlenie mieszkań i ulic w godzinach spacerów. Pomimo tych utrudnień mieszkańcy spacerowali po ciemku!</a:t>
            </a:r>
          </a:p>
        </p:txBody>
      </p:sp>
    </p:spTree>
    <p:extLst>
      <p:ext uri="{BB962C8B-B14F-4D97-AF65-F5344CB8AC3E}">
        <p14:creationId xmlns:p14="http://schemas.microsoft.com/office/powerpoint/2010/main" val="2655061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04E108-2778-4417-8C48-8B1440DE1BB3}"/>
              </a:ext>
            </a:extLst>
          </p:cNvPr>
          <p:cNvSpPr>
            <a:spLocks noGrp="1"/>
          </p:cNvSpPr>
          <p:nvPr>
            <p:ph type="title"/>
          </p:nvPr>
        </p:nvSpPr>
        <p:spPr/>
        <p:txBody>
          <a:bodyPr/>
          <a:lstStyle/>
          <a:p>
            <a:endParaRPr lang="pl-PL"/>
          </a:p>
        </p:txBody>
      </p:sp>
      <p:pic>
        <p:nvPicPr>
          <p:cNvPr id="5" name="Symbol zastępczy zawartości 4">
            <a:extLst>
              <a:ext uri="{FF2B5EF4-FFF2-40B4-BE49-F238E27FC236}">
                <a16:creationId xmlns:a16="http://schemas.microsoft.com/office/drawing/2014/main" id="{94D5875C-1262-4F0A-B73A-AA3E2EC3B2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8306090" cy="6132231"/>
          </a:xfrm>
        </p:spPr>
      </p:pic>
    </p:spTree>
    <p:extLst>
      <p:ext uri="{BB962C8B-B14F-4D97-AF65-F5344CB8AC3E}">
        <p14:creationId xmlns:p14="http://schemas.microsoft.com/office/powerpoint/2010/main" val="2357031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0834" y="1006984"/>
            <a:ext cx="8339768" cy="5600427"/>
          </a:xfrm>
        </p:spPr>
      </p:pic>
    </p:spTree>
    <p:extLst>
      <p:ext uri="{BB962C8B-B14F-4D97-AF65-F5344CB8AC3E}">
        <p14:creationId xmlns:p14="http://schemas.microsoft.com/office/powerpoint/2010/main" val="1191004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255469-17C6-4255-A9C3-1FCB59A40343}"/>
              </a:ext>
            </a:extLst>
          </p:cNvPr>
          <p:cNvSpPr>
            <a:spLocks noGrp="1"/>
          </p:cNvSpPr>
          <p:nvPr>
            <p:ph type="title"/>
          </p:nvPr>
        </p:nvSpPr>
        <p:spPr/>
        <p:txBody>
          <a:bodyPr/>
          <a:lstStyle/>
          <a:p>
            <a:pPr algn="ctr"/>
            <a:r>
              <a:rPr lang="pl-PL" dirty="0"/>
              <a:t>SOLIDARNOŚĆ WALCZĄCA</a:t>
            </a:r>
            <a:br>
              <a:rPr lang="pl-PL" dirty="0"/>
            </a:br>
            <a:r>
              <a:rPr lang="pl-PL" dirty="0"/>
              <a:t>Założycielem był Kornel Morawiecki</a:t>
            </a:r>
          </a:p>
        </p:txBody>
      </p:sp>
      <p:pic>
        <p:nvPicPr>
          <p:cNvPr id="5" name="Symbol zastępczy zawartości 4">
            <a:extLst>
              <a:ext uri="{FF2B5EF4-FFF2-40B4-BE49-F238E27FC236}">
                <a16:creationId xmlns:a16="http://schemas.microsoft.com/office/drawing/2014/main" id="{72E78F1C-DC1D-4878-9984-B0BE71DC28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8420" y="2195027"/>
            <a:ext cx="3784292" cy="3415484"/>
          </a:xfrm>
        </p:spPr>
      </p:pic>
    </p:spTree>
    <p:extLst>
      <p:ext uri="{BB962C8B-B14F-4D97-AF65-F5344CB8AC3E}">
        <p14:creationId xmlns:p14="http://schemas.microsoft.com/office/powerpoint/2010/main" val="99567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4F1AD9-9179-44F8-BA55-BC5F5A98908C}"/>
              </a:ext>
            </a:extLst>
          </p:cNvPr>
          <p:cNvSpPr>
            <a:spLocks noGrp="1"/>
          </p:cNvSpPr>
          <p:nvPr>
            <p:ph type="title"/>
          </p:nvPr>
        </p:nvSpPr>
        <p:spPr>
          <a:xfrm>
            <a:off x="1127464" y="555795"/>
            <a:ext cx="9944778" cy="1059942"/>
          </a:xfrm>
        </p:spPr>
        <p:txBody>
          <a:bodyPr>
            <a:noAutofit/>
          </a:bodyPr>
          <a:lstStyle/>
          <a:p>
            <a:r>
              <a:rPr lang="pl-PL" sz="4200" dirty="0">
                <a:solidFill>
                  <a:srgbClr val="FF0000"/>
                </a:solidFill>
              </a:rPr>
              <a:t>Nazwiska , fakty, wydarzenia, pojęcia, które postarajcie się zapamiętać ?</a:t>
            </a:r>
          </a:p>
        </p:txBody>
      </p:sp>
      <p:sp>
        <p:nvSpPr>
          <p:cNvPr id="3" name="Symbol zastępczy tekstu 2">
            <a:extLst>
              <a:ext uri="{FF2B5EF4-FFF2-40B4-BE49-F238E27FC236}">
                <a16:creationId xmlns:a16="http://schemas.microsoft.com/office/drawing/2014/main" id="{C4E0A25E-E615-4038-96BD-A4C45C463DF4}"/>
              </a:ext>
            </a:extLst>
          </p:cNvPr>
          <p:cNvSpPr>
            <a:spLocks noGrp="1"/>
          </p:cNvSpPr>
          <p:nvPr>
            <p:ph type="body" idx="1"/>
          </p:nvPr>
        </p:nvSpPr>
        <p:spPr>
          <a:xfrm>
            <a:off x="1127464" y="1757486"/>
            <a:ext cx="10515600" cy="4678825"/>
          </a:xfrm>
        </p:spPr>
        <p:txBody>
          <a:bodyPr numCol="2">
            <a:normAutofit fontScale="25000" lnSpcReduction="20000"/>
          </a:bodyPr>
          <a:lstStyle/>
          <a:p>
            <a:pPr marL="457200" indent="-457200">
              <a:buAutoNum type="arabicPeriod"/>
            </a:pPr>
            <a:r>
              <a:rPr lang="pl-PL" sz="9600" dirty="0"/>
              <a:t>WRON, </a:t>
            </a:r>
          </a:p>
          <a:p>
            <a:pPr marL="457200" indent="-457200">
              <a:buAutoNum type="arabicPeriod"/>
            </a:pPr>
            <a:r>
              <a:rPr lang="pl-PL" sz="9600" dirty="0"/>
              <a:t>„JODŁA”</a:t>
            </a:r>
          </a:p>
          <a:p>
            <a:pPr marL="457200" indent="-457200">
              <a:buAutoNum type="arabicPeriod"/>
            </a:pPr>
            <a:r>
              <a:rPr lang="pl-PL" sz="9600" dirty="0"/>
              <a:t>Rada Państwa,</a:t>
            </a:r>
          </a:p>
          <a:p>
            <a:pPr marL="457200" indent="-457200">
              <a:buAutoNum type="arabicPeriod"/>
            </a:pPr>
            <a:r>
              <a:rPr lang="pl-PL" sz="9600" dirty="0"/>
              <a:t>Stan Wojenny,</a:t>
            </a:r>
          </a:p>
          <a:p>
            <a:pPr marL="457200" indent="-457200">
              <a:buAutoNum type="arabicPeriod"/>
            </a:pPr>
            <a:r>
              <a:rPr lang="pl-PL" sz="9600" dirty="0"/>
              <a:t>Pacyfikacja,</a:t>
            </a:r>
          </a:p>
          <a:p>
            <a:pPr marL="457200" indent="-457200">
              <a:buAutoNum type="arabicPeriod"/>
            </a:pPr>
            <a:r>
              <a:rPr lang="pl-PL" sz="9600" dirty="0"/>
              <a:t>Internowanie,</a:t>
            </a:r>
          </a:p>
          <a:p>
            <a:pPr marL="457200" indent="-457200">
              <a:buAutoNum type="arabicPeriod"/>
            </a:pPr>
            <a:r>
              <a:rPr lang="pl-PL" sz="9600" dirty="0"/>
              <a:t>„Bibuła”,</a:t>
            </a:r>
          </a:p>
          <a:p>
            <a:pPr marL="457200" indent="-457200">
              <a:buAutoNum type="arabicPeriod"/>
            </a:pPr>
            <a:r>
              <a:rPr lang="pl-PL" sz="9600" dirty="0"/>
              <a:t>NSZZ,</a:t>
            </a:r>
          </a:p>
          <a:p>
            <a:pPr marL="457200" indent="-457200">
              <a:buAutoNum type="arabicPeriod"/>
            </a:pPr>
            <a:r>
              <a:rPr lang="pl-PL" sz="9600" dirty="0"/>
              <a:t>Kopalnia „Wujek”,</a:t>
            </a:r>
          </a:p>
          <a:p>
            <a:pPr marL="457200" indent="-457200">
              <a:buAutoNum type="arabicPeriod"/>
            </a:pPr>
            <a:r>
              <a:rPr lang="pl-PL" sz="9600" dirty="0"/>
              <a:t>  16. grudnia 1981 roku ,</a:t>
            </a:r>
          </a:p>
          <a:p>
            <a:pPr marL="457200" indent="-457200">
              <a:buAutoNum type="arabicPeriod"/>
            </a:pPr>
            <a:r>
              <a:rPr lang="pl-PL" sz="9600" dirty="0"/>
              <a:t>  31. sierpnia 1982 roku,</a:t>
            </a:r>
          </a:p>
          <a:p>
            <a:pPr marL="457200" indent="-457200">
              <a:buAutoNum type="arabicPeriod"/>
            </a:pPr>
            <a:r>
              <a:rPr lang="pl-PL" sz="9600" dirty="0"/>
              <a:t>Lubin, </a:t>
            </a:r>
            <a:br>
              <a:rPr lang="pl-PL" sz="9600" dirty="0"/>
            </a:br>
            <a:br>
              <a:rPr lang="pl-PL" sz="9600" dirty="0"/>
            </a:br>
            <a:br>
              <a:rPr lang="pl-PL" sz="9600" dirty="0"/>
            </a:br>
            <a:endParaRPr lang="pl-PL" sz="9600" dirty="0"/>
          </a:p>
          <a:p>
            <a:pPr marL="457200" indent="-457200">
              <a:buAutoNum type="arabicPeriod"/>
            </a:pPr>
            <a:r>
              <a:rPr lang="pl-PL" sz="9600" dirty="0"/>
              <a:t>Kartki żywnościowe, racjonowanie żywności,</a:t>
            </a:r>
          </a:p>
          <a:p>
            <a:pPr marL="457200" indent="-457200">
              <a:buAutoNum type="arabicPeriod"/>
            </a:pPr>
            <a:r>
              <a:rPr lang="pl-PL" sz="9600" dirty="0"/>
              <a:t>Koksownik, </a:t>
            </a:r>
          </a:p>
          <a:p>
            <a:pPr marL="457200" indent="-457200">
              <a:buAutoNum type="arabicPeriod"/>
            </a:pPr>
            <a:r>
              <a:rPr lang="pl-PL" sz="9600" dirty="0"/>
              <a:t> IPN,</a:t>
            </a:r>
          </a:p>
          <a:p>
            <a:pPr marL="457200" indent="-457200">
              <a:buAutoNum type="arabicPeriod"/>
            </a:pPr>
            <a:r>
              <a:rPr lang="pl-PL" sz="9600" dirty="0"/>
              <a:t> Jan Paweł II, Ronald Reagan, </a:t>
            </a:r>
          </a:p>
          <a:p>
            <a:pPr marL="457200" indent="-457200">
              <a:buAutoNum type="arabicPeriod"/>
            </a:pPr>
            <a:r>
              <a:rPr lang="pl-PL" sz="9600" dirty="0"/>
              <a:t>Lech Wałęsa i 10 milionów Polaków,</a:t>
            </a:r>
          </a:p>
          <a:p>
            <a:pPr marL="457200" indent="-457200">
              <a:buAutoNum type="arabicPeriod"/>
            </a:pPr>
            <a:r>
              <a:rPr lang="pl-PL" sz="9600" dirty="0"/>
              <a:t> Jacek Kaczmarski, Jan Pietrzak,</a:t>
            </a:r>
          </a:p>
          <a:p>
            <a:pPr marL="457200" indent="-457200">
              <a:buAutoNum type="arabicPeriod"/>
            </a:pPr>
            <a:r>
              <a:rPr lang="pl-PL" sz="9600" dirty="0"/>
              <a:t> Wojciech Jaruzelski,</a:t>
            </a:r>
          </a:p>
          <a:p>
            <a:pPr marL="457200" indent="-457200">
              <a:buAutoNum type="arabicPeriod"/>
            </a:pPr>
            <a:r>
              <a:rPr lang="pl-PL" sz="9600" dirty="0"/>
              <a:t>Jerzy Popiełuszko, </a:t>
            </a:r>
          </a:p>
          <a:p>
            <a:pPr marL="457200" indent="-457200">
              <a:buAutoNum type="arabicPeriod"/>
            </a:pPr>
            <a:r>
              <a:rPr lang="pl-PL" sz="9600" dirty="0"/>
              <a:t>„Opornik”;</a:t>
            </a:r>
          </a:p>
          <a:p>
            <a:pPr marL="457200" indent="-457200">
              <a:buAutoNum type="arabicPeriod"/>
            </a:pPr>
            <a:r>
              <a:rPr lang="pl-PL" sz="9600" dirty="0"/>
              <a:t> Cenzura.</a:t>
            </a:r>
          </a:p>
          <a:p>
            <a:pPr marL="457200" indent="-457200">
              <a:buAutoNum type="arabicPeriod"/>
            </a:pPr>
            <a:r>
              <a:rPr lang="pl-PL" sz="9600" dirty="0"/>
              <a:t>ZOMO</a:t>
            </a:r>
          </a:p>
          <a:p>
            <a:pPr marL="457200" indent="-457200">
              <a:buAutoNum type="arabicPeriod"/>
            </a:pPr>
            <a:endParaRPr lang="pl-PL" sz="4800" dirty="0"/>
          </a:p>
          <a:p>
            <a:pPr marL="457200" indent="-457200">
              <a:buAutoNum type="arabicPeriod"/>
            </a:pPr>
            <a:endParaRPr lang="pl-PL" sz="4800" dirty="0"/>
          </a:p>
          <a:p>
            <a:pPr marL="457200" indent="-457200">
              <a:buAutoNum type="arabicPeriod"/>
            </a:pPr>
            <a:endParaRPr lang="pl-PL" dirty="0"/>
          </a:p>
          <a:p>
            <a:pPr marL="457200" indent="-457200">
              <a:buAutoNum type="arabicPeriod"/>
            </a:pPr>
            <a:endParaRPr lang="pl-PL" dirty="0"/>
          </a:p>
          <a:p>
            <a:pPr marL="4114800" lvl="8" indent="-457200">
              <a:buAutoNum type="arabicPeriod"/>
            </a:pPr>
            <a:endParaRPr lang="pl-PL" dirty="0"/>
          </a:p>
        </p:txBody>
      </p:sp>
    </p:spTree>
    <p:extLst>
      <p:ext uri="{BB962C8B-B14F-4D97-AF65-F5344CB8AC3E}">
        <p14:creationId xmlns:p14="http://schemas.microsoft.com/office/powerpoint/2010/main" val="218621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01A2F52-88DE-45E5-A3DC-05CA60B1768E}"/>
              </a:ext>
            </a:extLst>
          </p:cNvPr>
          <p:cNvSpPr>
            <a:spLocks noGrp="1"/>
          </p:cNvSpPr>
          <p:nvPr>
            <p:ph type="title"/>
          </p:nvPr>
        </p:nvSpPr>
        <p:spPr/>
        <p:txBody>
          <a:bodyPr>
            <a:normAutofit/>
          </a:bodyPr>
          <a:lstStyle/>
          <a:p>
            <a:pPr algn="ctr"/>
            <a:r>
              <a:rPr lang="pl-PL" sz="2000" b="1" dirty="0"/>
              <a:t>10 grudnia 1983 roku, Oslo. Żona Lecha Wałęsy </a:t>
            </a:r>
            <a:br>
              <a:rPr lang="pl-PL" sz="2000" b="1" dirty="0"/>
            </a:br>
            <a:r>
              <a:rPr lang="pl-PL" sz="2000" b="1" dirty="0"/>
              <a:t>z synem Bogdanem odbiera w imieniu męża Pokojową Nagrodę Nobla</a:t>
            </a:r>
            <a:r>
              <a:rPr lang="pl-PL" b="1" dirty="0"/>
              <a:t>.</a:t>
            </a:r>
          </a:p>
        </p:txBody>
      </p:sp>
      <p:pic>
        <p:nvPicPr>
          <p:cNvPr id="5" name="Symbol zastępczy zawartości 4">
            <a:extLst>
              <a:ext uri="{FF2B5EF4-FFF2-40B4-BE49-F238E27FC236}">
                <a16:creationId xmlns:a16="http://schemas.microsoft.com/office/drawing/2014/main" id="{60435F03-A534-4CC2-B787-DDAE03FC67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730" y="1606858"/>
            <a:ext cx="6744246" cy="4570807"/>
          </a:xfrm>
        </p:spPr>
      </p:pic>
    </p:spTree>
    <p:extLst>
      <p:ext uri="{BB962C8B-B14F-4D97-AF65-F5344CB8AC3E}">
        <p14:creationId xmlns:p14="http://schemas.microsoft.com/office/powerpoint/2010/main" val="156721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57D4B690-2F16-40C8-880D-AF9C4583DF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8984" y="751800"/>
            <a:ext cx="4274627" cy="5637166"/>
          </a:xfrm>
        </p:spPr>
      </p:pic>
      <p:sp>
        <p:nvSpPr>
          <p:cNvPr id="2" name="Tytuł 1">
            <a:extLst>
              <a:ext uri="{FF2B5EF4-FFF2-40B4-BE49-F238E27FC236}">
                <a16:creationId xmlns:a16="http://schemas.microsoft.com/office/drawing/2014/main" id="{75353C8D-C59F-42BC-A034-E2A030DDFD6D}"/>
              </a:ext>
            </a:extLst>
          </p:cNvPr>
          <p:cNvSpPr>
            <a:spLocks noGrp="1"/>
          </p:cNvSpPr>
          <p:nvPr>
            <p:ph type="title"/>
          </p:nvPr>
        </p:nvSpPr>
        <p:spPr/>
        <p:txBody>
          <a:bodyPr/>
          <a:lstStyle/>
          <a:p>
            <a:r>
              <a:rPr lang="pl-PL" dirty="0"/>
              <a:t>Jerzy Popiełuszko</a:t>
            </a:r>
            <a:br>
              <a:rPr lang="pl-PL" dirty="0"/>
            </a:br>
            <a:r>
              <a:rPr lang="pl-PL" dirty="0"/>
              <a:t>1947 – 1984 </a:t>
            </a:r>
          </a:p>
        </p:txBody>
      </p:sp>
    </p:spTree>
    <p:extLst>
      <p:ext uri="{BB962C8B-B14F-4D97-AF65-F5344CB8AC3E}">
        <p14:creationId xmlns:p14="http://schemas.microsoft.com/office/powerpoint/2010/main" val="1827249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65DB4B-CA3C-4353-9A0B-9E5F96E658AB}"/>
              </a:ext>
            </a:extLst>
          </p:cNvPr>
          <p:cNvSpPr>
            <a:spLocks noGrp="1"/>
          </p:cNvSpPr>
          <p:nvPr>
            <p:ph type="title"/>
          </p:nvPr>
        </p:nvSpPr>
        <p:spPr/>
        <p:txBody>
          <a:bodyPr/>
          <a:lstStyle/>
          <a:p>
            <a:r>
              <a:rPr lang="pl-PL" dirty="0"/>
              <a:t>Grzegorz Przemyk</a:t>
            </a:r>
            <a:br>
              <a:rPr lang="pl-PL" dirty="0"/>
            </a:br>
            <a:r>
              <a:rPr lang="pl-PL" dirty="0"/>
              <a:t>1964 – 1983 </a:t>
            </a:r>
          </a:p>
        </p:txBody>
      </p:sp>
      <p:pic>
        <p:nvPicPr>
          <p:cNvPr id="5" name="Symbol zastępczy zawartości 4">
            <a:extLst>
              <a:ext uri="{FF2B5EF4-FFF2-40B4-BE49-F238E27FC236}">
                <a16:creationId xmlns:a16="http://schemas.microsoft.com/office/drawing/2014/main" id="{2F50B06F-0A5E-4AE8-A352-6DA86E8C31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3919" y="228600"/>
            <a:ext cx="4378035" cy="6129249"/>
          </a:xfrm>
        </p:spPr>
      </p:pic>
    </p:spTree>
    <p:extLst>
      <p:ext uri="{BB962C8B-B14F-4D97-AF65-F5344CB8AC3E}">
        <p14:creationId xmlns:p14="http://schemas.microsoft.com/office/powerpoint/2010/main" val="1478680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Opornik- co ma wspólnego ze stanem wojennym?</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2189" y="2080743"/>
            <a:ext cx="5370034" cy="4027526"/>
          </a:xfrm>
        </p:spPr>
      </p:pic>
    </p:spTree>
    <p:extLst>
      <p:ext uri="{BB962C8B-B14F-4D97-AF65-F5344CB8AC3E}">
        <p14:creationId xmlns:p14="http://schemas.microsoft.com/office/powerpoint/2010/main" val="2008959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Chłopak, który zginął za „opornik”</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8197" y="1825625"/>
            <a:ext cx="6535606" cy="4351338"/>
          </a:xfrm>
        </p:spPr>
      </p:pic>
    </p:spTree>
    <p:extLst>
      <p:ext uri="{BB962C8B-B14F-4D97-AF65-F5344CB8AC3E}">
        <p14:creationId xmlns:p14="http://schemas.microsoft.com/office/powerpoint/2010/main" val="1350302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DE087E23-C62E-45A3-A48E-5718E9612D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939" y="739092"/>
            <a:ext cx="9095913" cy="5597485"/>
          </a:xfrm>
        </p:spPr>
      </p:pic>
    </p:spTree>
    <p:extLst>
      <p:ext uri="{BB962C8B-B14F-4D97-AF65-F5344CB8AC3E}">
        <p14:creationId xmlns:p14="http://schemas.microsoft.com/office/powerpoint/2010/main" val="2896653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6A7B03-35F4-4343-875D-824E15D0CE0C}"/>
              </a:ext>
            </a:extLst>
          </p:cNvPr>
          <p:cNvSpPr>
            <a:spLocks noGrp="1"/>
          </p:cNvSpPr>
          <p:nvPr>
            <p:ph type="title"/>
          </p:nvPr>
        </p:nvSpPr>
        <p:spPr/>
        <p:txBody>
          <a:bodyPr/>
          <a:lstStyle/>
          <a:p>
            <a:r>
              <a:rPr lang="pl-PL" dirty="0"/>
              <a:t>Bogdan Włosik  20 10 2018 20-letni robotnik zastrzelony przez SB </a:t>
            </a:r>
          </a:p>
        </p:txBody>
      </p:sp>
      <p:pic>
        <p:nvPicPr>
          <p:cNvPr id="5" name="Symbol zastępczy zawartości 4">
            <a:extLst>
              <a:ext uri="{FF2B5EF4-FFF2-40B4-BE49-F238E27FC236}">
                <a16:creationId xmlns:a16="http://schemas.microsoft.com/office/drawing/2014/main" id="{AF94A220-E527-41F6-87F3-7C8F03CEEC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174" y="1825625"/>
            <a:ext cx="7925651" cy="4351338"/>
          </a:xfrm>
        </p:spPr>
      </p:pic>
    </p:spTree>
    <p:extLst>
      <p:ext uri="{BB962C8B-B14F-4D97-AF65-F5344CB8AC3E}">
        <p14:creationId xmlns:p14="http://schemas.microsoft.com/office/powerpoint/2010/main" val="4255271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Bibuła dla nas dzisiaj.</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8772" y="1641617"/>
            <a:ext cx="4495878" cy="4230374"/>
          </a:xfrm>
        </p:spPr>
      </p:pic>
    </p:spTree>
    <p:extLst>
      <p:ext uri="{BB962C8B-B14F-4D97-AF65-F5344CB8AC3E}">
        <p14:creationId xmlns:p14="http://schemas.microsoft.com/office/powerpoint/2010/main" val="457937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Bibuła stanu wojennego – drukowane na cienkim papierze ulotki, gazety </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3716" y="1558955"/>
            <a:ext cx="6698255" cy="4457384"/>
          </a:xfrm>
        </p:spPr>
      </p:pic>
    </p:spTree>
    <p:extLst>
      <p:ext uri="{BB962C8B-B14F-4D97-AF65-F5344CB8AC3E}">
        <p14:creationId xmlns:p14="http://schemas.microsoft.com/office/powerpoint/2010/main" val="1279887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Maszyna do drukowania „bibuły”</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231" y="1351049"/>
            <a:ext cx="6948527" cy="4421790"/>
          </a:xfrm>
        </p:spPr>
      </p:pic>
    </p:spTree>
    <p:extLst>
      <p:ext uri="{BB962C8B-B14F-4D97-AF65-F5344CB8AC3E}">
        <p14:creationId xmlns:p14="http://schemas.microsoft.com/office/powerpoint/2010/main" val="2653094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ECA0D0-A2D7-40F2-BCD2-EFCEBD14F226}"/>
              </a:ext>
            </a:extLst>
          </p:cNvPr>
          <p:cNvSpPr>
            <a:spLocks noGrp="1"/>
          </p:cNvSpPr>
          <p:nvPr>
            <p:ph type="title"/>
          </p:nvPr>
        </p:nvSpPr>
        <p:spPr/>
        <p:txBody>
          <a:bodyPr/>
          <a:lstStyle/>
          <a:p>
            <a:r>
              <a:rPr lang="pl-PL" dirty="0"/>
              <a:t>Pierwsze kartki na cukier</a:t>
            </a:r>
          </a:p>
        </p:txBody>
      </p:sp>
      <p:pic>
        <p:nvPicPr>
          <p:cNvPr id="5" name="Symbol zastępczy zawartości 4">
            <a:extLst>
              <a:ext uri="{FF2B5EF4-FFF2-40B4-BE49-F238E27FC236}">
                <a16:creationId xmlns:a16="http://schemas.microsoft.com/office/drawing/2014/main" id="{1C96A78A-2607-459B-B89A-DC068A590B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8473" y="1825625"/>
            <a:ext cx="6735053" cy="4351338"/>
          </a:xfrm>
        </p:spPr>
      </p:pic>
    </p:spTree>
    <p:extLst>
      <p:ext uri="{BB962C8B-B14F-4D97-AF65-F5344CB8AC3E}">
        <p14:creationId xmlns:p14="http://schemas.microsoft.com/office/powerpoint/2010/main" val="103184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A8A5A72C-060E-4202-BE0C-C7CF1AB491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036" y="648070"/>
            <a:ext cx="8855802" cy="5528893"/>
          </a:xfrm>
        </p:spPr>
      </p:pic>
    </p:spTree>
    <p:extLst>
      <p:ext uri="{BB962C8B-B14F-4D97-AF65-F5344CB8AC3E}">
        <p14:creationId xmlns:p14="http://schemas.microsoft.com/office/powerpoint/2010/main" val="2886452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159" y="488212"/>
            <a:ext cx="8865114" cy="5762324"/>
          </a:xfrm>
        </p:spPr>
      </p:pic>
      <p:sp>
        <p:nvSpPr>
          <p:cNvPr id="2" name="Tytuł 1"/>
          <p:cNvSpPr>
            <a:spLocks noGrp="1"/>
          </p:cNvSpPr>
          <p:nvPr>
            <p:ph type="title"/>
          </p:nvPr>
        </p:nvSpPr>
        <p:spPr/>
        <p:txBody>
          <a:bodyPr/>
          <a:lstStyle/>
          <a:p>
            <a:r>
              <a:rPr lang="pl-PL" dirty="0">
                <a:solidFill>
                  <a:schemeClr val="accent1">
                    <a:lumMod val="75000"/>
                  </a:schemeClr>
                </a:solidFill>
              </a:rPr>
              <a:t>		Targ w Grójcu 1982 rok</a:t>
            </a:r>
          </a:p>
        </p:txBody>
      </p:sp>
    </p:spTree>
    <p:extLst>
      <p:ext uri="{BB962C8B-B14F-4D97-AF65-F5344CB8AC3E}">
        <p14:creationId xmlns:p14="http://schemas.microsoft.com/office/powerpoint/2010/main" val="21725441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4F1AD9-9179-44F8-BA55-BC5F5A98908C}"/>
              </a:ext>
            </a:extLst>
          </p:cNvPr>
          <p:cNvSpPr>
            <a:spLocks noGrp="1"/>
          </p:cNvSpPr>
          <p:nvPr>
            <p:ph type="title"/>
          </p:nvPr>
        </p:nvSpPr>
        <p:spPr>
          <a:xfrm>
            <a:off x="1127464" y="555795"/>
            <a:ext cx="9944778" cy="1059942"/>
          </a:xfrm>
        </p:spPr>
        <p:txBody>
          <a:bodyPr>
            <a:noAutofit/>
          </a:bodyPr>
          <a:lstStyle/>
          <a:p>
            <a:r>
              <a:rPr lang="pl-PL" sz="4200" dirty="0">
                <a:solidFill>
                  <a:srgbClr val="FF0000"/>
                </a:solidFill>
              </a:rPr>
              <a:t>Czy zapamiętaliście nazwiska , fakty, wydarzenia, pojęcia?</a:t>
            </a:r>
          </a:p>
        </p:txBody>
      </p:sp>
      <p:sp>
        <p:nvSpPr>
          <p:cNvPr id="3" name="Symbol zastępczy tekstu 2">
            <a:extLst>
              <a:ext uri="{FF2B5EF4-FFF2-40B4-BE49-F238E27FC236}">
                <a16:creationId xmlns:a16="http://schemas.microsoft.com/office/drawing/2014/main" id="{C4E0A25E-E615-4038-96BD-A4C45C463DF4}"/>
              </a:ext>
            </a:extLst>
          </p:cNvPr>
          <p:cNvSpPr>
            <a:spLocks noGrp="1"/>
          </p:cNvSpPr>
          <p:nvPr>
            <p:ph type="body" idx="1"/>
          </p:nvPr>
        </p:nvSpPr>
        <p:spPr>
          <a:xfrm>
            <a:off x="1127464" y="1757486"/>
            <a:ext cx="10515600" cy="4678825"/>
          </a:xfrm>
        </p:spPr>
        <p:txBody>
          <a:bodyPr numCol="2">
            <a:normAutofit fontScale="25000" lnSpcReduction="20000"/>
          </a:bodyPr>
          <a:lstStyle/>
          <a:p>
            <a:pPr marL="457200" indent="-457200">
              <a:buAutoNum type="arabicPeriod"/>
            </a:pPr>
            <a:r>
              <a:rPr lang="pl-PL" sz="9600" dirty="0"/>
              <a:t>WRON, </a:t>
            </a:r>
          </a:p>
          <a:p>
            <a:pPr marL="457200" indent="-457200">
              <a:buAutoNum type="arabicPeriod"/>
            </a:pPr>
            <a:r>
              <a:rPr lang="pl-PL" sz="9600" dirty="0"/>
              <a:t>„JODŁA”</a:t>
            </a:r>
          </a:p>
          <a:p>
            <a:pPr marL="457200" indent="-457200">
              <a:buAutoNum type="arabicPeriod"/>
            </a:pPr>
            <a:r>
              <a:rPr lang="pl-PL" sz="9600" dirty="0"/>
              <a:t>Rada Państwa,</a:t>
            </a:r>
          </a:p>
          <a:p>
            <a:pPr marL="457200" indent="-457200">
              <a:buAutoNum type="arabicPeriod"/>
            </a:pPr>
            <a:r>
              <a:rPr lang="pl-PL" sz="9600" dirty="0"/>
              <a:t>Stan Wojenny,</a:t>
            </a:r>
          </a:p>
          <a:p>
            <a:pPr marL="457200" indent="-457200">
              <a:buAutoNum type="arabicPeriod"/>
            </a:pPr>
            <a:r>
              <a:rPr lang="pl-PL" sz="9600" dirty="0"/>
              <a:t>Pacyfikacja,</a:t>
            </a:r>
          </a:p>
          <a:p>
            <a:pPr marL="457200" indent="-457200">
              <a:buAutoNum type="arabicPeriod"/>
            </a:pPr>
            <a:r>
              <a:rPr lang="pl-PL" sz="9600" dirty="0"/>
              <a:t>Internowanie,</a:t>
            </a:r>
          </a:p>
          <a:p>
            <a:pPr marL="457200" indent="-457200">
              <a:buAutoNum type="arabicPeriod"/>
            </a:pPr>
            <a:r>
              <a:rPr lang="pl-PL" sz="9600" dirty="0"/>
              <a:t>„Bibuła”,</a:t>
            </a:r>
          </a:p>
          <a:p>
            <a:pPr marL="457200" indent="-457200">
              <a:buAutoNum type="arabicPeriod"/>
            </a:pPr>
            <a:r>
              <a:rPr lang="pl-PL" sz="9600" dirty="0"/>
              <a:t>NSZZ,</a:t>
            </a:r>
          </a:p>
          <a:p>
            <a:pPr marL="457200" indent="-457200">
              <a:buAutoNum type="arabicPeriod"/>
            </a:pPr>
            <a:r>
              <a:rPr lang="pl-PL" sz="9600" dirty="0"/>
              <a:t>Kopalnia „Wujek”,</a:t>
            </a:r>
          </a:p>
          <a:p>
            <a:pPr marL="457200" indent="-457200">
              <a:buAutoNum type="arabicPeriod"/>
            </a:pPr>
            <a:r>
              <a:rPr lang="pl-PL" sz="9600" dirty="0"/>
              <a:t>  16. grudnia 1981 roku ,</a:t>
            </a:r>
          </a:p>
          <a:p>
            <a:pPr marL="457200" indent="-457200">
              <a:buAutoNum type="arabicPeriod"/>
            </a:pPr>
            <a:r>
              <a:rPr lang="pl-PL" sz="9600" dirty="0"/>
              <a:t>  31. sierpnia 1982 roku,</a:t>
            </a:r>
          </a:p>
          <a:p>
            <a:pPr marL="457200" indent="-457200">
              <a:buAutoNum type="arabicPeriod"/>
            </a:pPr>
            <a:r>
              <a:rPr lang="pl-PL" sz="9600" dirty="0"/>
              <a:t>Lubin, </a:t>
            </a:r>
            <a:br>
              <a:rPr lang="pl-PL" sz="9600" dirty="0"/>
            </a:br>
            <a:br>
              <a:rPr lang="pl-PL" sz="9600" dirty="0"/>
            </a:br>
            <a:br>
              <a:rPr lang="pl-PL" sz="9600" dirty="0"/>
            </a:br>
            <a:endParaRPr lang="pl-PL" sz="9600" dirty="0"/>
          </a:p>
          <a:p>
            <a:pPr marL="457200" indent="-457200">
              <a:buAutoNum type="arabicPeriod"/>
            </a:pPr>
            <a:r>
              <a:rPr lang="pl-PL" sz="9600" dirty="0"/>
              <a:t>Kartki żywnościowe, racjonowanie żywności,</a:t>
            </a:r>
          </a:p>
          <a:p>
            <a:pPr marL="457200" indent="-457200">
              <a:buAutoNum type="arabicPeriod"/>
            </a:pPr>
            <a:r>
              <a:rPr lang="pl-PL" sz="9600" dirty="0"/>
              <a:t>Koksownik, </a:t>
            </a:r>
          </a:p>
          <a:p>
            <a:pPr marL="457200" indent="-457200">
              <a:buAutoNum type="arabicPeriod"/>
            </a:pPr>
            <a:r>
              <a:rPr lang="pl-PL" sz="9600" dirty="0"/>
              <a:t> IPN,</a:t>
            </a:r>
          </a:p>
          <a:p>
            <a:pPr marL="457200" indent="-457200">
              <a:buAutoNum type="arabicPeriod"/>
            </a:pPr>
            <a:r>
              <a:rPr lang="pl-PL" sz="9600" dirty="0"/>
              <a:t> Jan Paweł II, Ronald Reagan, </a:t>
            </a:r>
          </a:p>
          <a:p>
            <a:pPr marL="457200" indent="-457200">
              <a:buAutoNum type="arabicPeriod"/>
            </a:pPr>
            <a:r>
              <a:rPr lang="pl-PL" sz="9600" dirty="0"/>
              <a:t>Lech Wałęsa i 10 milionów Polaków,</a:t>
            </a:r>
          </a:p>
          <a:p>
            <a:pPr marL="457200" indent="-457200">
              <a:buAutoNum type="arabicPeriod"/>
            </a:pPr>
            <a:r>
              <a:rPr lang="pl-PL" sz="9600" dirty="0"/>
              <a:t> Jacek Kaczmarski, Jan Pietrzak,</a:t>
            </a:r>
          </a:p>
          <a:p>
            <a:pPr marL="457200" indent="-457200">
              <a:buAutoNum type="arabicPeriod"/>
            </a:pPr>
            <a:r>
              <a:rPr lang="pl-PL" sz="9600" dirty="0"/>
              <a:t> Wojciech Jaruzelski,</a:t>
            </a:r>
          </a:p>
          <a:p>
            <a:pPr marL="457200" indent="-457200">
              <a:buAutoNum type="arabicPeriod"/>
            </a:pPr>
            <a:r>
              <a:rPr lang="pl-PL" sz="9600" dirty="0"/>
              <a:t>Jerzy Popiełuszko, </a:t>
            </a:r>
          </a:p>
          <a:p>
            <a:pPr marL="457200" indent="-457200">
              <a:buAutoNum type="arabicPeriod"/>
            </a:pPr>
            <a:r>
              <a:rPr lang="pl-PL" sz="9600" dirty="0"/>
              <a:t>„Opornik”;</a:t>
            </a:r>
          </a:p>
          <a:p>
            <a:pPr marL="457200" indent="-457200">
              <a:buAutoNum type="arabicPeriod"/>
            </a:pPr>
            <a:r>
              <a:rPr lang="pl-PL" sz="9600" dirty="0"/>
              <a:t> Cenzura.</a:t>
            </a:r>
          </a:p>
          <a:p>
            <a:pPr marL="457200" indent="-457200">
              <a:buAutoNum type="arabicPeriod"/>
            </a:pPr>
            <a:r>
              <a:rPr lang="pl-PL" sz="9600" dirty="0"/>
              <a:t>ZOMO</a:t>
            </a:r>
          </a:p>
          <a:p>
            <a:pPr marL="457200" indent="-457200">
              <a:buAutoNum type="arabicPeriod"/>
            </a:pPr>
            <a:endParaRPr lang="pl-PL" sz="4800" dirty="0"/>
          </a:p>
          <a:p>
            <a:pPr marL="457200" indent="-457200">
              <a:buAutoNum type="arabicPeriod"/>
            </a:pPr>
            <a:endParaRPr lang="pl-PL" sz="4800" dirty="0"/>
          </a:p>
          <a:p>
            <a:pPr marL="457200" indent="-457200">
              <a:buAutoNum type="arabicPeriod"/>
            </a:pPr>
            <a:endParaRPr lang="pl-PL" dirty="0"/>
          </a:p>
          <a:p>
            <a:pPr marL="457200" indent="-457200">
              <a:buAutoNum type="arabicPeriod"/>
            </a:pPr>
            <a:endParaRPr lang="pl-PL" dirty="0"/>
          </a:p>
          <a:p>
            <a:pPr marL="4114800" lvl="8" indent="-457200">
              <a:buAutoNum type="arabicPeriod"/>
            </a:pPr>
            <a:endParaRPr lang="pl-PL" dirty="0"/>
          </a:p>
        </p:txBody>
      </p:sp>
    </p:spTree>
    <p:extLst>
      <p:ext uri="{BB962C8B-B14F-4D97-AF65-F5344CB8AC3E}">
        <p14:creationId xmlns:p14="http://schemas.microsoft.com/office/powerpoint/2010/main" val="2309294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Logo S…………………..   W………………………….</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5740" y="1619481"/>
            <a:ext cx="4629616" cy="4178424"/>
          </a:xfrm>
        </p:spPr>
      </p:pic>
    </p:spTree>
    <p:extLst>
      <p:ext uri="{BB962C8B-B14F-4D97-AF65-F5344CB8AC3E}">
        <p14:creationId xmlns:p14="http://schemas.microsoft.com/office/powerpoint/2010/main" val="1409214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AD707F-A940-4658-B835-2B85D24C67A0}"/>
              </a:ext>
            </a:extLst>
          </p:cNvPr>
          <p:cNvSpPr>
            <a:spLocks noGrp="1"/>
          </p:cNvSpPr>
          <p:nvPr>
            <p:ph type="title"/>
          </p:nvPr>
        </p:nvSpPr>
        <p:spPr>
          <a:xfrm>
            <a:off x="838200" y="365125"/>
            <a:ext cx="10515600" cy="6408537"/>
          </a:xfrm>
        </p:spPr>
        <p:txBody>
          <a:bodyPr>
            <a:normAutofit/>
          </a:bodyPr>
          <a:lstStyle/>
          <a:p>
            <a:pPr algn="ctr"/>
            <a:r>
              <a:rPr lang="pl-PL" sz="8000" dirty="0"/>
              <a:t>Wymień nazwiska przynajmniej trzech ofiar stanu wojennego.</a:t>
            </a:r>
          </a:p>
        </p:txBody>
      </p:sp>
    </p:spTree>
    <p:extLst>
      <p:ext uri="{BB962C8B-B14F-4D97-AF65-F5344CB8AC3E}">
        <p14:creationId xmlns:p14="http://schemas.microsoft.com/office/powerpoint/2010/main" val="1149148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41BAAD1-EB22-4D3D-B275-487AA7943C5E}"/>
              </a:ext>
            </a:extLst>
          </p:cNvPr>
          <p:cNvSpPr>
            <a:spLocks noGrp="1"/>
          </p:cNvSpPr>
          <p:nvPr>
            <p:ph type="title"/>
          </p:nvPr>
        </p:nvSpPr>
        <p:spPr>
          <a:xfrm>
            <a:off x="838200" y="365125"/>
            <a:ext cx="10515600" cy="5360972"/>
          </a:xfrm>
        </p:spPr>
        <p:txBody>
          <a:bodyPr>
            <a:noAutofit/>
          </a:bodyPr>
          <a:lstStyle/>
          <a:p>
            <a:pPr algn="ctr"/>
            <a:r>
              <a:rPr lang="pl-PL" sz="20000" dirty="0"/>
              <a:t>BIBUŁA</a:t>
            </a:r>
          </a:p>
        </p:txBody>
      </p:sp>
    </p:spTree>
    <p:extLst>
      <p:ext uri="{BB962C8B-B14F-4D97-AF65-F5344CB8AC3E}">
        <p14:creationId xmlns:p14="http://schemas.microsoft.com/office/powerpoint/2010/main" val="3261353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9AA3FE-F4FD-4666-B7C1-BAEA42520D13}"/>
              </a:ext>
            </a:extLst>
          </p:cNvPr>
          <p:cNvSpPr>
            <a:spLocks noGrp="1"/>
          </p:cNvSpPr>
          <p:nvPr>
            <p:ph type="title"/>
          </p:nvPr>
        </p:nvSpPr>
        <p:spPr>
          <a:xfrm>
            <a:off x="1095652" y="2478011"/>
            <a:ext cx="10515600" cy="1437041"/>
          </a:xfrm>
        </p:spPr>
        <p:txBody>
          <a:bodyPr>
            <a:noAutofit/>
          </a:bodyPr>
          <a:lstStyle/>
          <a:p>
            <a:pPr algn="ctr"/>
            <a:r>
              <a:rPr lang="pl-PL" sz="20000" dirty="0"/>
              <a:t>56</a:t>
            </a:r>
          </a:p>
        </p:txBody>
      </p:sp>
    </p:spTree>
    <p:extLst>
      <p:ext uri="{BB962C8B-B14F-4D97-AF65-F5344CB8AC3E}">
        <p14:creationId xmlns:p14="http://schemas.microsoft.com/office/powerpoint/2010/main" val="775905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7A92E2-7147-4172-974A-AACD030A49FA}"/>
              </a:ext>
            </a:extLst>
          </p:cNvPr>
          <p:cNvSpPr>
            <a:spLocks noGrp="1"/>
          </p:cNvSpPr>
          <p:nvPr>
            <p:ph type="ctrTitle"/>
          </p:nvPr>
        </p:nvSpPr>
        <p:spPr/>
        <p:txBody>
          <a:bodyPr>
            <a:noAutofit/>
          </a:bodyPr>
          <a:lstStyle/>
          <a:p>
            <a:r>
              <a:rPr lang="pl-PL" sz="20000" b="1" dirty="0"/>
              <a:t>WRON</a:t>
            </a:r>
          </a:p>
        </p:txBody>
      </p:sp>
      <p:sp>
        <p:nvSpPr>
          <p:cNvPr id="3" name="Podtytuł 2">
            <a:extLst>
              <a:ext uri="{FF2B5EF4-FFF2-40B4-BE49-F238E27FC236}">
                <a16:creationId xmlns:a16="http://schemas.microsoft.com/office/drawing/2014/main" id="{4E128386-E98A-41CC-8469-B45FB48724C1}"/>
              </a:ext>
            </a:extLst>
          </p:cNvPr>
          <p:cNvSpPr>
            <a:spLocks noGrp="1"/>
          </p:cNvSpPr>
          <p:nvPr>
            <p:ph type="subTitle" idx="1"/>
          </p:nvPr>
        </p:nvSpPr>
        <p:spPr/>
        <p:txBody>
          <a:bodyPr/>
          <a:lstStyle/>
          <a:p>
            <a:endParaRPr lang="pl-PL" dirty="0"/>
          </a:p>
        </p:txBody>
      </p:sp>
    </p:spTree>
    <p:extLst>
      <p:ext uri="{BB962C8B-B14F-4D97-AF65-F5344CB8AC3E}">
        <p14:creationId xmlns:p14="http://schemas.microsoft.com/office/powerpoint/2010/main" val="3682028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C64187-D80C-4EAA-AF6D-8838F6BAC7B2}"/>
              </a:ext>
            </a:extLst>
          </p:cNvPr>
          <p:cNvSpPr>
            <a:spLocks noGrp="1"/>
          </p:cNvSpPr>
          <p:nvPr>
            <p:ph type="title"/>
          </p:nvPr>
        </p:nvSpPr>
        <p:spPr>
          <a:xfrm>
            <a:off x="838200" y="365125"/>
            <a:ext cx="10515600" cy="5902510"/>
          </a:xfrm>
        </p:spPr>
        <p:txBody>
          <a:bodyPr>
            <a:noAutofit/>
          </a:bodyPr>
          <a:lstStyle/>
          <a:p>
            <a:pPr algn="ctr"/>
            <a:r>
              <a:rPr lang="pl-PL" sz="20000" dirty="0"/>
              <a:t>10 000</a:t>
            </a:r>
          </a:p>
        </p:txBody>
      </p:sp>
    </p:spTree>
    <p:extLst>
      <p:ext uri="{BB962C8B-B14F-4D97-AF65-F5344CB8AC3E}">
        <p14:creationId xmlns:p14="http://schemas.microsoft.com/office/powerpoint/2010/main" val="7342502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86481D-9FAC-4C4C-910F-0831AAE21589}"/>
              </a:ext>
            </a:extLst>
          </p:cNvPr>
          <p:cNvSpPr>
            <a:spLocks noGrp="1"/>
          </p:cNvSpPr>
          <p:nvPr>
            <p:ph type="title"/>
          </p:nvPr>
        </p:nvSpPr>
        <p:spPr>
          <a:xfrm>
            <a:off x="1397493" y="2522399"/>
            <a:ext cx="10515600" cy="1325563"/>
          </a:xfrm>
        </p:spPr>
        <p:txBody>
          <a:bodyPr>
            <a:noAutofit/>
          </a:bodyPr>
          <a:lstStyle/>
          <a:p>
            <a:pPr algn="ctr"/>
            <a:r>
              <a:rPr lang="pl-PL" sz="15000" b="1" dirty="0"/>
              <a:t>CENZURA</a:t>
            </a:r>
          </a:p>
        </p:txBody>
      </p:sp>
    </p:spTree>
    <p:extLst>
      <p:ext uri="{BB962C8B-B14F-4D97-AF65-F5344CB8AC3E}">
        <p14:creationId xmlns:p14="http://schemas.microsoft.com/office/powerpoint/2010/main" val="162336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5615F7-28D5-4D3A-8A1F-F46BB2D5166D}"/>
              </a:ext>
            </a:extLst>
          </p:cNvPr>
          <p:cNvSpPr>
            <a:spLocks noGrp="1"/>
          </p:cNvSpPr>
          <p:nvPr>
            <p:ph type="title"/>
          </p:nvPr>
        </p:nvSpPr>
        <p:spPr/>
        <p:txBody>
          <a:bodyPr/>
          <a:lstStyle/>
          <a:p>
            <a:r>
              <a:rPr lang="pl-PL" dirty="0"/>
              <a:t>Różne kartki żywnościowe PRL</a:t>
            </a:r>
          </a:p>
        </p:txBody>
      </p:sp>
      <p:pic>
        <p:nvPicPr>
          <p:cNvPr id="5" name="Symbol zastępczy zawartości 4">
            <a:extLst>
              <a:ext uri="{FF2B5EF4-FFF2-40B4-BE49-F238E27FC236}">
                <a16:creationId xmlns:a16="http://schemas.microsoft.com/office/drawing/2014/main" id="{038A02C8-0F0B-4460-9CCE-D9D3929B46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8268" y="1825625"/>
            <a:ext cx="6955463" cy="4351338"/>
          </a:xfrm>
        </p:spPr>
      </p:pic>
    </p:spTree>
    <p:extLst>
      <p:ext uri="{BB962C8B-B14F-4D97-AF65-F5344CB8AC3E}">
        <p14:creationId xmlns:p14="http://schemas.microsoft.com/office/powerpoint/2010/main" val="1910532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112F3B-D280-404F-9C08-8988FF64AEDB}"/>
              </a:ext>
            </a:extLst>
          </p:cNvPr>
          <p:cNvSpPr>
            <a:spLocks noGrp="1"/>
          </p:cNvSpPr>
          <p:nvPr>
            <p:ph type="title"/>
          </p:nvPr>
        </p:nvSpPr>
        <p:spPr>
          <a:xfrm>
            <a:off x="838200" y="365125"/>
            <a:ext cx="10515600" cy="5183419"/>
          </a:xfrm>
        </p:spPr>
        <p:txBody>
          <a:bodyPr>
            <a:noAutofit/>
          </a:bodyPr>
          <a:lstStyle/>
          <a:p>
            <a:pPr algn="ctr"/>
            <a:r>
              <a:rPr lang="pl-PL" sz="20000" dirty="0"/>
              <a:t>586</a:t>
            </a:r>
          </a:p>
        </p:txBody>
      </p:sp>
    </p:spTree>
    <p:extLst>
      <p:ext uri="{BB962C8B-B14F-4D97-AF65-F5344CB8AC3E}">
        <p14:creationId xmlns:p14="http://schemas.microsoft.com/office/powerpoint/2010/main" val="3485825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B7485C-E109-4964-B34B-CB2A78D1C1F0}"/>
              </a:ext>
            </a:extLst>
          </p:cNvPr>
          <p:cNvSpPr>
            <a:spLocks noGrp="1"/>
          </p:cNvSpPr>
          <p:nvPr>
            <p:ph type="title"/>
          </p:nvPr>
        </p:nvSpPr>
        <p:spPr>
          <a:xfrm>
            <a:off x="838200" y="365125"/>
            <a:ext cx="10515600" cy="5449749"/>
          </a:xfrm>
        </p:spPr>
        <p:txBody>
          <a:bodyPr>
            <a:noAutofit/>
          </a:bodyPr>
          <a:lstStyle/>
          <a:p>
            <a:pPr algn="ctr"/>
            <a:r>
              <a:rPr lang="pl-PL" sz="20000" dirty="0"/>
              <a:t>NSZZ</a:t>
            </a:r>
          </a:p>
        </p:txBody>
      </p:sp>
    </p:spTree>
    <p:extLst>
      <p:ext uri="{BB962C8B-B14F-4D97-AF65-F5344CB8AC3E}">
        <p14:creationId xmlns:p14="http://schemas.microsoft.com/office/powerpoint/2010/main" val="9624866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159300-5E0F-436B-ADFB-2BFF117B4760}"/>
              </a:ext>
            </a:extLst>
          </p:cNvPr>
          <p:cNvSpPr>
            <a:spLocks noGrp="1"/>
          </p:cNvSpPr>
          <p:nvPr>
            <p:ph type="title"/>
          </p:nvPr>
        </p:nvSpPr>
        <p:spPr>
          <a:xfrm>
            <a:off x="838200" y="365125"/>
            <a:ext cx="10622872" cy="4739535"/>
          </a:xfrm>
        </p:spPr>
        <p:txBody>
          <a:bodyPr>
            <a:noAutofit/>
          </a:bodyPr>
          <a:lstStyle/>
          <a:p>
            <a:r>
              <a:rPr lang="pl-PL" sz="20000" dirty="0"/>
              <a:t>„JODŁA”</a:t>
            </a:r>
          </a:p>
        </p:txBody>
      </p:sp>
    </p:spTree>
    <p:extLst>
      <p:ext uri="{BB962C8B-B14F-4D97-AF65-F5344CB8AC3E}">
        <p14:creationId xmlns:p14="http://schemas.microsoft.com/office/powerpoint/2010/main" val="2403278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C758C3-14BE-4C81-B9C5-7C1FD7EC8879}"/>
              </a:ext>
            </a:extLst>
          </p:cNvPr>
          <p:cNvSpPr>
            <a:spLocks noGrp="1"/>
          </p:cNvSpPr>
          <p:nvPr>
            <p:ph type="title"/>
          </p:nvPr>
        </p:nvSpPr>
        <p:spPr>
          <a:xfrm>
            <a:off x="838200" y="365125"/>
            <a:ext cx="10356542" cy="6044553"/>
          </a:xfrm>
        </p:spPr>
        <p:txBody>
          <a:bodyPr>
            <a:noAutofit/>
          </a:bodyPr>
          <a:lstStyle/>
          <a:p>
            <a:r>
              <a:rPr lang="pl-PL" sz="11500" dirty="0"/>
              <a:t>REGLAMENTACJA</a:t>
            </a:r>
          </a:p>
        </p:txBody>
      </p:sp>
    </p:spTree>
    <p:extLst>
      <p:ext uri="{BB962C8B-B14F-4D97-AF65-F5344CB8AC3E}">
        <p14:creationId xmlns:p14="http://schemas.microsoft.com/office/powerpoint/2010/main" val="3235276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250C96-7769-4D9F-B297-3F3EADC4A489}"/>
              </a:ext>
            </a:extLst>
          </p:cNvPr>
          <p:cNvSpPr>
            <a:spLocks noGrp="1"/>
          </p:cNvSpPr>
          <p:nvPr>
            <p:ph type="title"/>
          </p:nvPr>
        </p:nvSpPr>
        <p:spPr>
          <a:xfrm>
            <a:off x="738696" y="1731145"/>
            <a:ext cx="10714608" cy="3270913"/>
          </a:xfrm>
        </p:spPr>
        <p:txBody>
          <a:bodyPr>
            <a:noAutofit/>
          </a:bodyPr>
          <a:lstStyle/>
          <a:p>
            <a:pPr algn="ctr"/>
            <a:r>
              <a:rPr lang="pl-PL" sz="9600" b="1" dirty="0"/>
              <a:t>„OPORNIK”</a:t>
            </a:r>
          </a:p>
        </p:txBody>
      </p:sp>
    </p:spTree>
    <p:extLst>
      <p:ext uri="{BB962C8B-B14F-4D97-AF65-F5344CB8AC3E}">
        <p14:creationId xmlns:p14="http://schemas.microsoft.com/office/powerpoint/2010/main" val="784378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Logo   P…………….	W………………………</a:t>
            </a: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942" y="1503802"/>
            <a:ext cx="3789803" cy="4737254"/>
          </a:xfrm>
        </p:spPr>
      </p:pic>
    </p:spTree>
    <p:extLst>
      <p:ext uri="{BB962C8B-B14F-4D97-AF65-F5344CB8AC3E}">
        <p14:creationId xmlns:p14="http://schemas.microsoft.com/office/powerpoint/2010/main" val="163133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2D4527-5D20-4DD1-A97B-B8E2A8E88572}"/>
              </a:ext>
            </a:extLst>
          </p:cNvPr>
          <p:cNvSpPr>
            <a:spLocks noGrp="1"/>
          </p:cNvSpPr>
          <p:nvPr>
            <p:ph type="title"/>
          </p:nvPr>
        </p:nvSpPr>
        <p:spPr/>
        <p:txBody>
          <a:bodyPr/>
          <a:lstStyle/>
          <a:p>
            <a:pPr algn="ctr"/>
            <a:r>
              <a:rPr lang="pl-PL" dirty="0"/>
              <a:t>Jacek Kaczmarski</a:t>
            </a:r>
          </a:p>
        </p:txBody>
      </p:sp>
      <p:pic>
        <p:nvPicPr>
          <p:cNvPr id="4" name="Multimedia online 3">
            <a:hlinkClick r:id="" action="ppaction://media"/>
            <a:extLst>
              <a:ext uri="{FF2B5EF4-FFF2-40B4-BE49-F238E27FC236}">
                <a16:creationId xmlns:a16="http://schemas.microsoft.com/office/drawing/2014/main" id="{4B123A6D-B1DB-41A2-853A-8304EA68D220}"/>
              </a:ext>
            </a:extLst>
          </p:cNvPr>
          <p:cNvPicPr>
            <a:picLocks noGrp="1" noRot="1" noChangeAspect="1"/>
          </p:cNvPicPr>
          <p:nvPr>
            <p:ph idx="1"/>
            <a:videoFile r:link="rId1"/>
          </p:nvPr>
        </p:nvPicPr>
        <p:blipFill>
          <a:blip r:embed="rId3"/>
          <a:stretch>
            <a:fillRect/>
          </a:stretch>
        </p:blipFill>
        <p:spPr>
          <a:xfrm>
            <a:off x="2095130" y="1417097"/>
            <a:ext cx="6667130" cy="5000348"/>
          </a:xfrm>
          <a:prstGeom prst="rect">
            <a:avLst/>
          </a:prstGeom>
        </p:spPr>
      </p:pic>
    </p:spTree>
    <p:extLst>
      <p:ext uri="{BB962C8B-B14F-4D97-AF65-F5344CB8AC3E}">
        <p14:creationId xmlns:p14="http://schemas.microsoft.com/office/powerpoint/2010/main" val="4654991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9C6A7-D878-48A6-86DE-668819723B07}"/>
              </a:ext>
            </a:extLst>
          </p:cNvPr>
          <p:cNvSpPr>
            <a:spLocks noGrp="1"/>
          </p:cNvSpPr>
          <p:nvPr>
            <p:ph type="title"/>
          </p:nvPr>
        </p:nvSpPr>
        <p:spPr>
          <a:xfrm>
            <a:off x="838200" y="365125"/>
            <a:ext cx="10515600" cy="767295"/>
          </a:xfrm>
        </p:spPr>
        <p:txBody>
          <a:bodyPr/>
          <a:lstStyle/>
          <a:p>
            <a:pPr algn="ctr"/>
            <a:r>
              <a:rPr lang="pl-PL" b="1" dirty="0">
                <a:latin typeface="Book Antiqua" panose="02040602050305030304" pitchFamily="18" charset="0"/>
              </a:rPr>
              <a:t>Żeby Polska była Polską </a:t>
            </a:r>
          </a:p>
        </p:txBody>
      </p:sp>
      <p:pic>
        <p:nvPicPr>
          <p:cNvPr id="4" name="Multimedia online 3">
            <a:hlinkClick r:id="" action="ppaction://media"/>
            <a:extLst>
              <a:ext uri="{FF2B5EF4-FFF2-40B4-BE49-F238E27FC236}">
                <a16:creationId xmlns:a16="http://schemas.microsoft.com/office/drawing/2014/main" id="{C64A091F-0D2A-40F9-A26E-DD29CFD22D0C}"/>
              </a:ext>
            </a:extLst>
          </p:cNvPr>
          <p:cNvPicPr>
            <a:picLocks noGrp="1" noRot="1" noChangeAspect="1"/>
          </p:cNvPicPr>
          <p:nvPr>
            <p:ph idx="1"/>
            <a:videoFile r:link="rId1"/>
          </p:nvPr>
        </p:nvPicPr>
        <p:blipFill>
          <a:blip r:embed="rId3"/>
          <a:stretch>
            <a:fillRect/>
          </a:stretch>
        </p:blipFill>
        <p:spPr>
          <a:xfrm>
            <a:off x="1998408" y="1032212"/>
            <a:ext cx="7634107" cy="5725580"/>
          </a:xfrm>
          <a:prstGeom prst="rect">
            <a:avLst/>
          </a:prstGeom>
        </p:spPr>
      </p:pic>
    </p:spTree>
    <p:extLst>
      <p:ext uri="{BB962C8B-B14F-4D97-AF65-F5344CB8AC3E}">
        <p14:creationId xmlns:p14="http://schemas.microsoft.com/office/powerpoint/2010/main" val="87528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3DC99588-BA47-4821-8E75-1F47A6BE71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5131" y="365125"/>
            <a:ext cx="9761738" cy="6678009"/>
          </a:xfrm>
        </p:spPr>
      </p:pic>
    </p:spTree>
    <p:extLst>
      <p:ext uri="{BB962C8B-B14F-4D97-AF65-F5344CB8AC3E}">
        <p14:creationId xmlns:p14="http://schemas.microsoft.com/office/powerpoint/2010/main" val="412623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77B6C674-5A0B-4171-9714-35FD968401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177" y="343047"/>
            <a:ext cx="9605900" cy="5828298"/>
          </a:xfrm>
        </p:spPr>
      </p:pic>
    </p:spTree>
    <p:extLst>
      <p:ext uri="{BB962C8B-B14F-4D97-AF65-F5344CB8AC3E}">
        <p14:creationId xmlns:p14="http://schemas.microsoft.com/office/powerpoint/2010/main" val="3196125101"/>
      </p:ext>
    </p:extLst>
  </p:cSld>
  <p:clrMapOvr>
    <a:masterClrMapping/>
  </p:clrMapOvr>
</p:sld>
</file>

<file path=ppt/theme/theme1.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2187</TotalTime>
  <Words>1029</Words>
  <Application>Microsoft Office PowerPoint</Application>
  <PresentationFormat>Panoramiczny</PresentationFormat>
  <Paragraphs>119</Paragraphs>
  <Slides>77</Slides>
  <Notes>0</Notes>
  <HiddenSlides>0</HiddenSlides>
  <MMClips>4</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77</vt:i4>
      </vt:variant>
    </vt:vector>
  </HeadingPairs>
  <TitlesOfParts>
    <vt:vector size="84" baseType="lpstr">
      <vt:lpstr>Arial</vt:lpstr>
      <vt:lpstr>Arial Rounded MT Bold</vt:lpstr>
      <vt:lpstr>Bodoni MT Black</vt:lpstr>
      <vt:lpstr>Book Antiqua</vt:lpstr>
      <vt:lpstr>Calibri</vt:lpstr>
      <vt:lpstr>Calibri Light</vt:lpstr>
      <vt:lpstr>Office Theme</vt:lpstr>
      <vt:lpstr>Stan wojenny w Polsce </vt:lpstr>
      <vt:lpstr>Prezentacja programu PowerPoint</vt:lpstr>
      <vt:lpstr>Prezentacja programu PowerPoint</vt:lpstr>
      <vt:lpstr>Prezentacja programu PowerPoint</vt:lpstr>
      <vt:lpstr>Nazwiska , fakty, wydarzenia, pojęcia, które postarajcie się zapamiętać ?</vt:lpstr>
      <vt:lpstr>Pierwsze kartki na cukier</vt:lpstr>
      <vt:lpstr>Różne kartki żywnościowe PRL</vt:lpstr>
      <vt:lpstr>Prezentacja programu PowerPoint</vt:lpstr>
      <vt:lpstr>Prezentacja programu PowerPoint</vt:lpstr>
      <vt:lpstr>Prezentacja programu PowerPoint</vt:lpstr>
      <vt:lpstr>Sposób radzenia sobie z kryzysem </vt:lpstr>
      <vt:lpstr>Kartki żywnościowe </vt:lpstr>
      <vt:lpstr>Kolejka przed sklepem mięsnym</vt:lpstr>
      <vt:lpstr>Prezentacja programu PowerPoint</vt:lpstr>
      <vt:lpstr>LOGO NSZZ „SOLIDARNOŚĆ”</vt:lpstr>
      <vt:lpstr>NSZZ „SOLIDARNOŚĆ”</vt:lpstr>
      <vt:lpstr>Protesty robotników w czerwcu 1956 i w grudniu 1970 władze stłumiły siłą. Tym razem było inaczej. Zasięg protestów z sierpnia 1980 roku był tak wielki, że partia została zmuszona do negocjacji. 21 sierpnia do Gdańska przybyła Komisja Rządowa  z Mieczysławem Jagielskim, a do Szczecina z Kazimierzem Barcikowskim. 30 i 31 sierpnia oraz 3 i 11 września przedstawiciele komitetów strajkowych oraz rządzącej partii podpisali Porozumienia sierpniowe.  Na ich mocy 17 września w Gdańsku przedstawiciele robotników z całej Polski powołali do życia ogólnopolski Niezależny Samorządny Związek Zawodowy „Solidarność”. Rezultatem podpisanych w Gdańsku, Szczecinie i Jastrzębiu porozumień było utworzenie – i w konsekwencji zarejestrowanie przez sąd – związku.  Napisy „Solidarność” i „solidarni” powtarzały się pod różnymi postaciami na murach strajkującej stoczni. 23 sierpnia ukazał się pierwszy numer „Strajkowego Biuletynu Informacyjnego 'Solidarność'”, wydawanego nakładem Wolnej Drukarni Stoczni Gdańskiej. Zainspirowało to Jerzego Janiszewskiego, studenta gdańskiej Państwowej Wyższej Szkoły Sztuk Pięknych, do stworzenia słynnego logo ruchu. Pomysł wykorzystania hasła jako nazwy związku zaproponował Karol Modzelewski.</vt:lpstr>
      <vt:lpstr>Prezentacja programu PowerPoint</vt:lpstr>
      <vt:lpstr>Lipiec 1981 roku Nadzwyczajny Zjazd PZPR</vt:lpstr>
      <vt:lpstr>RADA PAŃSTWA</vt:lpstr>
      <vt:lpstr>Prezentacja programu PowerPoint</vt:lpstr>
      <vt:lpstr>Prezentacja programu PowerPoint</vt:lpstr>
      <vt:lpstr>Prezentacja programu PowerPoint</vt:lpstr>
      <vt:lpstr>Prezentacja programu PowerPoint</vt:lpstr>
      <vt:lpstr>Wojciech Jaruzelski w prowizorycznym studiu nagrań w jednostce wojskowej</vt:lpstr>
      <vt:lpstr>Kontrola na granicy województw.</vt:lpstr>
      <vt:lpstr>Prezentacja programu PowerPoint</vt:lpstr>
      <vt:lpstr>Prezentacja programu PowerPoint</vt:lpstr>
      <vt:lpstr>Prezentacja programu PowerPoint</vt:lpstr>
      <vt:lpstr>16 grudnia 1981 rok</vt:lpstr>
      <vt:lpstr>PACYFIKACJA</vt:lpstr>
      <vt:lpstr>Prezentacja programu PowerPoint</vt:lpstr>
      <vt:lpstr>Kopalnia „Wujek w Katowicach”</vt:lpstr>
      <vt:lpstr>Najdłużej, aż do 28 grudnia 1981 roku strajkowali pod ziemią górnicy kopalni „Piast” .</vt:lpstr>
      <vt:lpstr>Za organizację strajków zapadały surowe wyroki. Najwyższy wymiar  to 10 lat więzienia. </vt:lpstr>
      <vt:lpstr>Prezentacja programu PowerPoint</vt:lpstr>
      <vt:lpstr>Prezentacja programu PowerPoint</vt:lpstr>
      <vt:lpstr>INTERNOWANIE</vt:lpstr>
      <vt:lpstr>Internowanie</vt:lpstr>
      <vt:lpstr>Ośrodek internowania dla kobiet  mieścił się w Gołdapi</vt:lpstr>
      <vt:lpstr>Kwidzyń, bunt internowanych 14.08.1982 rok</vt:lpstr>
      <vt:lpstr>Prezentacja programu PowerPoint</vt:lpstr>
      <vt:lpstr>Prezentacja programu PowerPoint</vt:lpstr>
      <vt:lpstr>Plac Zamkowy w Warszawie</vt:lpstr>
      <vt:lpstr>Odpowiedź „Solidarności” na stan wojenny:</vt:lpstr>
      <vt:lpstr>5 lutego 1982 roku O godzinie 19.30 rozpoczęły się „świdnickie spacery” organizowane spontanicznie przez mieszkańców miasta na znak bojkotu dziennika telewizyjnego. Spacery trwały do 14 lutego 1982 roku. Jedenastego lutego przewodniczący Wojewódzkiego Komitetu Obrony – aby ograniczyć spacery – zarządził na terenie miasta Świdnika godzinę milicyjną od godziny 19. do 6., zawiesił imprezy sportowe i kulturalne, ograniczył pracę szkół do godziny 18., wstrzymał pracę urządzeń łączności telefonicznej miejscowej, międzymiastowej i terenowej, wprowadził całkowity zakaz ruchu pojazdów osobowych. Wyłączono oświetlenie mieszkań i ulic w godzinach spacerów. Pomimo tych utrudnień mieszkańcy spacerowali po ciemku!</vt:lpstr>
      <vt:lpstr>Prezentacja programu PowerPoint</vt:lpstr>
      <vt:lpstr>Prezentacja programu PowerPoint</vt:lpstr>
      <vt:lpstr>SOLIDARNOŚĆ WALCZĄCA Założycielem był Kornel Morawiecki</vt:lpstr>
      <vt:lpstr>10 grudnia 1983 roku, Oslo. Żona Lecha Wałęsy  z synem Bogdanem odbiera w imieniu męża Pokojową Nagrodę Nobla.</vt:lpstr>
      <vt:lpstr>Jerzy Popiełuszko 1947 – 1984 </vt:lpstr>
      <vt:lpstr>Grzegorz Przemyk 1964 – 1983 </vt:lpstr>
      <vt:lpstr>Opornik- co ma wspólnego ze stanem wojennym?</vt:lpstr>
      <vt:lpstr>Chłopak, który zginął za „opornik”</vt:lpstr>
      <vt:lpstr>Prezentacja programu PowerPoint</vt:lpstr>
      <vt:lpstr>Bogdan Włosik  20 10 2018 20-letni robotnik zastrzelony przez SB </vt:lpstr>
      <vt:lpstr>Bibuła dla nas dzisiaj.</vt:lpstr>
      <vt:lpstr>Bibuła stanu wojennego – drukowane na cienkim papierze ulotki, gazety </vt:lpstr>
      <vt:lpstr>Maszyna do drukowania „bibuły”</vt:lpstr>
      <vt:lpstr>Prezentacja programu PowerPoint</vt:lpstr>
      <vt:lpstr>  Targ w Grójcu 1982 rok</vt:lpstr>
      <vt:lpstr>Czy zapamiętaliście nazwiska , fakty, wydarzenia, pojęcia?</vt:lpstr>
      <vt:lpstr>Logo S…………………..   W………………………….</vt:lpstr>
      <vt:lpstr>Wymień nazwiska przynajmniej trzech ofiar stanu wojennego.</vt:lpstr>
      <vt:lpstr>BIBUŁA</vt:lpstr>
      <vt:lpstr>56</vt:lpstr>
      <vt:lpstr>WRON</vt:lpstr>
      <vt:lpstr>10 000</vt:lpstr>
      <vt:lpstr>CENZURA</vt:lpstr>
      <vt:lpstr>586</vt:lpstr>
      <vt:lpstr>NSZZ</vt:lpstr>
      <vt:lpstr>„JODŁA”</vt:lpstr>
      <vt:lpstr>REGLAMENTACJA</vt:lpstr>
      <vt:lpstr>„OPORNIK”</vt:lpstr>
      <vt:lpstr>Logo   P……………. W………………………</vt:lpstr>
      <vt:lpstr>Jacek Kaczmarski</vt:lpstr>
      <vt:lpstr>Żeby Polska była Polską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 wojenny w Polsce</dc:title>
  <dc:creator>JANUSZ JASIŃSKI</dc:creator>
  <cp:lastModifiedBy>JANUSZ JASIŃSKI</cp:lastModifiedBy>
  <cp:revision>80</cp:revision>
  <dcterms:created xsi:type="dcterms:W3CDTF">2017-12-10T21:05:13Z</dcterms:created>
  <dcterms:modified xsi:type="dcterms:W3CDTF">2019-12-12T22:00:50Z</dcterms:modified>
</cp:coreProperties>
</file>