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1" r:id="rId5"/>
    <p:sldId id="265" r:id="rId6"/>
    <p:sldId id="266" r:id="rId7"/>
    <p:sldId id="259" r:id="rId8"/>
    <p:sldId id="272" r:id="rId9"/>
    <p:sldId id="273" r:id="rId10"/>
    <p:sldId id="275" r:id="rId11"/>
    <p:sldId id="276" r:id="rId12"/>
    <p:sldId id="263" r:id="rId13"/>
    <p:sldId id="267" r:id="rId14"/>
    <p:sldId id="284" r:id="rId15"/>
    <p:sldId id="268" r:id="rId16"/>
    <p:sldId id="270" r:id="rId17"/>
    <p:sldId id="269" r:id="rId18"/>
    <p:sldId id="292" r:id="rId19"/>
    <p:sldId id="271" r:id="rId20"/>
    <p:sldId id="285" r:id="rId21"/>
    <p:sldId id="286" r:id="rId22"/>
    <p:sldId id="289" r:id="rId23"/>
    <p:sldId id="281" r:id="rId24"/>
    <p:sldId id="287" r:id="rId25"/>
    <p:sldId id="290" r:id="rId26"/>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 wzorca tytułu</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12.05.2020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12.05.2020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 wzorca tytułu</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12.05.2020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12.05.2020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 wzorca tytułu</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12.05.2020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66221E02-25CB-4963-84BC-0813985E7D90}" type="datetimeFigureOut">
              <a:rPr lang="pl-PL" smtClean="0"/>
              <a:pPr/>
              <a:t>12.05.2020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 wzorca tytułu</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6221E02-25CB-4963-84BC-0813985E7D90}" type="datetimeFigureOut">
              <a:rPr lang="pl-PL" smtClean="0"/>
              <a:pPr/>
              <a:t>12.05.2020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daty 2"/>
          <p:cNvSpPr>
            <a:spLocks noGrp="1"/>
          </p:cNvSpPr>
          <p:nvPr>
            <p:ph type="dt" sz="half" idx="10"/>
          </p:nvPr>
        </p:nvSpPr>
        <p:spPr/>
        <p:txBody>
          <a:bodyPr/>
          <a:lstStyle/>
          <a:p>
            <a:fld id="{66221E02-25CB-4963-84BC-0813985E7D90}" type="datetimeFigureOut">
              <a:rPr lang="pl-PL" smtClean="0"/>
              <a:pPr/>
              <a:t>12.05.2020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12.05.2020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 wzorca tytułu</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12.05.2020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 wzorca tytułu</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12.05.2020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 wzorca tytułu</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12.05.2020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www.poradnia.wielun.pl/"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neuroflow.pl/" TargetMode="Externa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857233"/>
            <a:ext cx="7772400" cy="2743218"/>
          </a:xfrm>
        </p:spPr>
        <p:txBody>
          <a:bodyPr>
            <a:normAutofit fontScale="90000"/>
          </a:bodyPr>
          <a:lstStyle/>
          <a:p>
            <a:pPr>
              <a:lnSpc>
                <a:spcPct val="150000"/>
              </a:lnSpc>
            </a:pPr>
            <a:br>
              <a:rPr lang="pl-PL" sz="2000" dirty="0"/>
            </a:br>
            <a:br>
              <a:rPr lang="pl-PL" sz="2000" dirty="0"/>
            </a:br>
            <a:br>
              <a:rPr lang="pl-PL" sz="2000" dirty="0"/>
            </a:br>
            <a:r>
              <a:rPr lang="pl-PL" sz="2200" dirty="0"/>
              <a:t>TRENING WYŻSZYCH FUNKCJI SŁUCHOWYCH  METODĄ </a:t>
            </a:r>
            <a:r>
              <a:rPr lang="pl-PL" sz="2200" b="1" dirty="0"/>
              <a:t>NEUROFLOW®</a:t>
            </a:r>
            <a:r>
              <a:rPr lang="pl-PL" sz="2200" dirty="0"/>
              <a:t> </a:t>
            </a:r>
            <a:br>
              <a:rPr lang="pl-PL" sz="2200" dirty="0"/>
            </a:br>
            <a:r>
              <a:rPr lang="pl-PL" sz="2200" dirty="0"/>
              <a:t>W POPRAWIE WYNIKÓW W NAUCE , SZCZEGÓLNIE W ZAKRESIE CZYTANIA, PISANIA I UCZENIA SIĘ DROGĄ SŁUCHOWĄ</a:t>
            </a:r>
          </a:p>
        </p:txBody>
      </p:sp>
      <p:sp>
        <p:nvSpPr>
          <p:cNvPr id="3" name="Podtytuł 2"/>
          <p:cNvSpPr>
            <a:spLocks noGrp="1"/>
          </p:cNvSpPr>
          <p:nvPr>
            <p:ph type="subTitle" idx="1"/>
          </p:nvPr>
        </p:nvSpPr>
        <p:spPr>
          <a:xfrm>
            <a:off x="1371600" y="4286256"/>
            <a:ext cx="6400800" cy="1352544"/>
          </a:xfrm>
        </p:spPr>
        <p:txBody>
          <a:bodyPr>
            <a:normAutofit fontScale="55000" lnSpcReduction="20000"/>
          </a:bodyPr>
          <a:lstStyle/>
          <a:p>
            <a:endParaRPr lang="pl-PL" sz="2000" dirty="0">
              <a:solidFill>
                <a:schemeClr val="tx1"/>
              </a:solidFill>
            </a:endParaRPr>
          </a:p>
          <a:p>
            <a:endParaRPr lang="pl-PL" sz="2000" dirty="0">
              <a:solidFill>
                <a:schemeClr val="tx1"/>
              </a:solidFill>
            </a:endParaRPr>
          </a:p>
          <a:p>
            <a:r>
              <a:rPr lang="pl-PL" sz="3800" b="1" dirty="0">
                <a:solidFill>
                  <a:schemeClr val="tx1"/>
                </a:solidFill>
              </a:rPr>
              <a:t>mgr Katarzyna Konieczna</a:t>
            </a:r>
          </a:p>
          <a:p>
            <a:endParaRPr lang="pl-PL" sz="2000" dirty="0">
              <a:solidFill>
                <a:schemeClr val="tx1"/>
              </a:solidFill>
            </a:endParaRPr>
          </a:p>
          <a:p>
            <a:endParaRPr lang="pl-PL" sz="2000" dirty="0">
              <a:solidFill>
                <a:schemeClr val="tx1"/>
              </a:solidFill>
            </a:endParaRPr>
          </a:p>
          <a:p>
            <a:r>
              <a:rPr lang="pl-PL" sz="3300" dirty="0">
                <a:solidFill>
                  <a:schemeClr val="tx1"/>
                </a:solidFill>
              </a:rPr>
              <a:t>Wieluń, kwiecień 2020</a:t>
            </a:r>
          </a:p>
        </p:txBody>
      </p:sp>
      <p:pic>
        <p:nvPicPr>
          <p:cNvPr id="2050" name="Picture 2"/>
          <p:cNvPicPr>
            <a:picLocks noChangeAspect="1" noChangeArrowheads="1"/>
          </p:cNvPicPr>
          <p:nvPr/>
        </p:nvPicPr>
        <p:blipFill>
          <a:blip r:embed="rId2"/>
          <a:srcRect/>
          <a:stretch>
            <a:fillRect/>
          </a:stretch>
        </p:blipFill>
        <p:spPr bwMode="auto">
          <a:xfrm>
            <a:off x="2714612" y="785794"/>
            <a:ext cx="3786214" cy="1210103"/>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726130"/>
          </a:xfrm>
        </p:spPr>
        <p:txBody>
          <a:bodyPr>
            <a:normAutofit/>
          </a:bodyPr>
          <a:lstStyle/>
          <a:p>
            <a:r>
              <a:rPr lang="pl-PL" sz="2000" b="1" i="1" dirty="0"/>
              <a:t>„Skup się na tym zadaniu, nie kręć się na krześle”</a:t>
            </a:r>
            <a:br>
              <a:rPr lang="pl-PL" sz="2000" b="1" i="1" dirty="0"/>
            </a:br>
            <a:br>
              <a:rPr lang="pl-PL" sz="2000" dirty="0"/>
            </a:br>
            <a:r>
              <a:rPr lang="pl-PL" sz="2000" dirty="0"/>
              <a:t>Brak koncentracji uwagi obserwuje się u dzieci, o których zwykło się mówić,</a:t>
            </a:r>
            <a:br>
              <a:rPr lang="pl-PL" sz="2000" dirty="0"/>
            </a:br>
            <a:r>
              <a:rPr lang="pl-PL" sz="2000" dirty="0"/>
              <a:t> że bujają w obłokach lub myślą o niebieskich migdałach. Dzieci te często popadają w zamyślenie, "wyłączają" się z otaczającej je hałaśliwej rzeczywistości. Z drugiej strony mogą przejawiać nadaktywność. </a:t>
            </a:r>
            <a:br>
              <a:rPr lang="pl-PL" sz="2000" dirty="0"/>
            </a:br>
            <a:r>
              <a:rPr lang="pl-PL" sz="2000" dirty="0"/>
              <a:t>Są niespokojne i nerwowe, nie potrafią usiedzieć dłużej w jednym miejscu. Mają trudności ze skupieniem uwagi przez dłuższy czas i nie potrafią doprowadzić rozpoczętej czynności do końca. Jego funkcjonowanie w szkole jest podobne. Dziecko np. nie odpowiada odpowiednio szybko na polecenia nauczycieli. W domu ciężko jest mu samodzielnie skupić się na odrabianiu lekcji i nauce.</a:t>
            </a:r>
            <a:br>
              <a:rPr lang="pl-PL" sz="2000" dirty="0"/>
            </a:br>
            <a:endParaRPr lang="pl-PL"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54692"/>
          </a:xfrm>
        </p:spPr>
        <p:txBody>
          <a:bodyPr>
            <a:normAutofit/>
          </a:bodyPr>
          <a:lstStyle/>
          <a:p>
            <a:r>
              <a:rPr lang="pl-PL" sz="2000" b="1" i="1" dirty="0"/>
              <a:t>„Czy słyszysz co do Ciebie mówię?”</a:t>
            </a:r>
            <a:br>
              <a:rPr lang="pl-PL" sz="2000" b="1" i="1" dirty="0"/>
            </a:br>
            <a:br>
              <a:rPr lang="pl-PL" sz="2000" dirty="0"/>
            </a:br>
            <a:r>
              <a:rPr lang="pl-PL" sz="2000" dirty="0"/>
              <a:t>Jeżeli mówimy do dziecka, a ono nie odpowiada – bo myślami jest gdzie indziej, wówczas możemy reagować zniecierpliwieniem i podniesionym głosem – a dziecko ze zdziwieniem patrzy na naszą reakcję. Czasami rodzice decydują się na badanie słuchu u dziecka – a jeżeli wynik wychodzi prawidłowy – wówczas nie wie co robić. Dlaczego dziecko zachowuje się tak, jakby nas nie słyszało? Czy robi to specjalnie? A może słyszy, ale nasz głos </a:t>
            </a:r>
            <a:br>
              <a:rPr lang="pl-PL" sz="2000" dirty="0"/>
            </a:br>
            <a:r>
              <a:rPr lang="pl-PL" sz="2000" dirty="0"/>
              <a:t>w jakiś dziwny sposób nie dociera do niego...</a:t>
            </a:r>
            <a:br>
              <a:rPr lang="pl-PL" sz="2000" dirty="0"/>
            </a:br>
            <a:endParaRPr lang="pl-PL"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285728"/>
            <a:ext cx="8229600" cy="1143000"/>
          </a:xfrm>
        </p:spPr>
        <p:txBody>
          <a:bodyPr>
            <a:noAutofit/>
          </a:bodyPr>
          <a:lstStyle/>
          <a:p>
            <a:r>
              <a:rPr lang="pl-PL" sz="3600" b="1" dirty="0"/>
              <a:t>Trening słuchowy </a:t>
            </a:r>
            <a:r>
              <a:rPr lang="pl-PL" sz="3600" b="1" dirty="0" err="1"/>
              <a:t>Neuroflow</a:t>
            </a:r>
            <a:r>
              <a:rPr lang="pl-PL" sz="3600" b="1" dirty="0"/>
              <a:t>® poprawia rozumienie mowy w szumie i rozwój dzieci</a:t>
            </a:r>
            <a:endParaRPr lang="pl-PL" sz="3600" dirty="0"/>
          </a:p>
        </p:txBody>
      </p:sp>
      <p:pic>
        <p:nvPicPr>
          <p:cNvPr id="4" name="Symbol zastępczy zawartości 3" descr="trudności w uczeniu się trening słuchowy Neuroflow"/>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480" y="2214554"/>
            <a:ext cx="5643602" cy="3571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297502"/>
          </a:xfrm>
        </p:spPr>
        <p:txBody>
          <a:bodyPr>
            <a:normAutofit/>
          </a:bodyPr>
          <a:lstStyle/>
          <a:p>
            <a:r>
              <a:rPr lang="pl-PL" sz="2200" b="1" dirty="0" err="1"/>
              <a:t>Neuroflow</a:t>
            </a:r>
            <a:r>
              <a:rPr lang="pl-PL" sz="2200" b="1" dirty="0"/>
              <a:t>® Aktywny Trening Słuchowy</a:t>
            </a:r>
            <a:r>
              <a:rPr lang="pl-PL" sz="2200" dirty="0"/>
              <a:t> został opracowany na podstawie najnowszych badań naukowych z obszaru </a:t>
            </a:r>
            <a:r>
              <a:rPr lang="pl-PL" sz="2200" dirty="0" err="1"/>
              <a:t>neurorehabilitacji</a:t>
            </a:r>
            <a:r>
              <a:rPr lang="pl-PL" sz="2200" dirty="0"/>
              <a:t>, audiologii i logopedii w celu usprawnienia możliwości komunikowania się dzieci z zaburzeniami przetwarzania słuchowego i poprawy ich możliwości uczenia się w oparciu o bodźce słuchowe. Nowatorską cechą Aktywnego Treningu Słuchowego </a:t>
            </a:r>
            <a:r>
              <a:rPr lang="pl-PL" sz="2200" dirty="0" err="1"/>
              <a:t>Neuroflow</a:t>
            </a:r>
            <a:r>
              <a:rPr lang="pl-PL" sz="2200" dirty="0"/>
              <a:t>® jest możliwość prowadzenia treningu zarówno w gabinecie terapeutycznym, </a:t>
            </a:r>
            <a:br>
              <a:rPr lang="pl-PL" sz="2200" dirty="0"/>
            </a:br>
            <a:r>
              <a:rPr lang="pl-PL" sz="2200" dirty="0"/>
              <a:t>jak i w domu wspólnie z jednym z rodziców. </a:t>
            </a:r>
            <a:br>
              <a:rPr lang="pl-PL" sz="2200" dirty="0"/>
            </a:br>
            <a:br>
              <a:rPr lang="pl-PL" sz="2000" dirty="0"/>
            </a:br>
            <a:endParaRPr lang="pl-PL"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869006"/>
          </a:xfrm>
        </p:spPr>
        <p:txBody>
          <a:bodyPr>
            <a:normAutofit/>
          </a:bodyPr>
          <a:lstStyle/>
          <a:p>
            <a:br>
              <a:rPr lang="pl-PL" sz="2000" dirty="0"/>
            </a:br>
            <a:br>
              <a:rPr lang="pl-PL" sz="2000" dirty="0"/>
            </a:br>
            <a:r>
              <a:rPr lang="pl-PL" sz="2200" dirty="0" err="1"/>
              <a:t>Neuroflow</a:t>
            </a:r>
            <a:r>
              <a:rPr lang="pl-PL" sz="2200" b="1" dirty="0"/>
              <a:t> ® </a:t>
            </a:r>
            <a:r>
              <a:rPr lang="pl-PL" sz="2200" dirty="0"/>
              <a:t> jest pierwszym w Polsce interaktywnym treningiem wyższych funkcji słuchowych dla dzieci z zaburzeniami przetwarzania słuchowego (centralnymi zaburzeniami słuchu) oraz dzieci z grupy ryzyka tych zaburzeń od 4 roku życia. Trening </a:t>
            </a:r>
            <a:r>
              <a:rPr lang="pl-PL" sz="2200" dirty="0" err="1"/>
              <a:t>Neuroflow</a:t>
            </a:r>
            <a:r>
              <a:rPr lang="pl-PL" sz="2200" dirty="0"/>
              <a:t> prowadzony jest </a:t>
            </a:r>
            <a:r>
              <a:rPr lang="pl-PL" sz="2200" dirty="0" err="1"/>
              <a:t>on-line</a:t>
            </a:r>
            <a:r>
              <a:rPr lang="pl-PL" sz="2200" dirty="0"/>
              <a:t> i jest dostępny na naszej platformie internetowej.</a:t>
            </a:r>
            <a:br>
              <a:rPr lang="pl-PL" sz="2200" dirty="0"/>
            </a:br>
            <a:r>
              <a:rPr lang="pl-PL" sz="2200" dirty="0"/>
              <a:t> Dostęp do platformy można uzyskać po przebyciu diagnozy w jednym z certyfikowanych ośrodków </a:t>
            </a:r>
            <a:r>
              <a:rPr lang="pl-PL" sz="2200" dirty="0" err="1"/>
              <a:t>Neuroflow</a:t>
            </a:r>
            <a:r>
              <a:rPr lang="pl-PL" sz="2400" b="1" dirty="0"/>
              <a:t> ®.</a:t>
            </a:r>
            <a:br>
              <a:rPr lang="pl-PL" sz="2200" dirty="0"/>
            </a:br>
            <a:br>
              <a:rPr lang="pl-PL" sz="2200" dirty="0"/>
            </a:br>
            <a:r>
              <a:rPr lang="pl-PL" sz="2200" b="1" dirty="0" err="1"/>
              <a:t>Neuroflow</a:t>
            </a:r>
            <a:r>
              <a:rPr lang="pl-PL" sz="2200" b="1" dirty="0"/>
              <a:t> ®  jest treningiem usprawniającym procesy komunikowania i uczenia się dziecka.</a:t>
            </a:r>
            <a:br>
              <a:rPr lang="pl-PL" sz="2200" dirty="0"/>
            </a:br>
            <a:br>
              <a:rPr lang="pl-PL" sz="2000" dirty="0"/>
            </a:br>
            <a:br>
              <a:rPr lang="pl-PL" sz="2000" dirty="0"/>
            </a:br>
            <a:endParaRPr lang="pl-PL"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600" b="1" dirty="0"/>
              <a:t>Nowy moduł fonologiczny </a:t>
            </a:r>
            <a:br>
              <a:rPr lang="pl-PL" sz="3600" b="1" dirty="0"/>
            </a:br>
            <a:r>
              <a:rPr lang="pl-PL" sz="3600" b="1" dirty="0"/>
              <a:t>w Aktywnym Treningu Słuchowym </a:t>
            </a:r>
            <a:r>
              <a:rPr lang="pl-PL" sz="3600" b="1" dirty="0" err="1"/>
              <a:t>Neuroflow</a:t>
            </a:r>
            <a:r>
              <a:rPr lang="pl-PL" sz="2000" b="1" dirty="0"/>
              <a:t> </a:t>
            </a:r>
            <a:r>
              <a:rPr lang="pl-PL" sz="4000" b="1" dirty="0"/>
              <a:t>®</a:t>
            </a:r>
            <a:r>
              <a:rPr lang="pl-PL" sz="2000" b="1" dirty="0"/>
              <a:t> </a:t>
            </a:r>
            <a:br>
              <a:rPr lang="pl-PL" sz="2000" dirty="0"/>
            </a:br>
            <a:endParaRPr lang="pl-PL" sz="2000" dirty="0"/>
          </a:p>
        </p:txBody>
      </p:sp>
      <p:pic>
        <p:nvPicPr>
          <p:cNvPr id="4" name="Symbol zastępczy zawartości 3" descr="alphabet close up communication 256417"/>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28729" y="1714488"/>
            <a:ext cx="6500858" cy="43830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011882"/>
          </a:xfrm>
        </p:spPr>
        <p:txBody>
          <a:bodyPr>
            <a:normAutofit/>
          </a:bodyPr>
          <a:lstStyle/>
          <a:p>
            <a:br>
              <a:rPr lang="pl-PL" sz="2000" dirty="0"/>
            </a:br>
            <a:r>
              <a:rPr lang="pl-PL" sz="2200" dirty="0"/>
              <a:t> Zaburzenia świadomości fonologicznej obserwowane są nawet </a:t>
            </a:r>
            <a:br>
              <a:rPr lang="pl-PL" sz="2200" dirty="0"/>
            </a:br>
            <a:r>
              <a:rPr lang="pl-PL" sz="2200" dirty="0"/>
              <a:t>u ponad 80% dzieci z trudnościami w uczeniu się oraz trudnościami </a:t>
            </a:r>
            <a:br>
              <a:rPr lang="pl-PL" sz="2200" dirty="0"/>
            </a:br>
            <a:r>
              <a:rPr lang="pl-PL" sz="2200" dirty="0"/>
              <a:t>w nabywaniu umiejętności czytania i pisania.</a:t>
            </a:r>
            <a:br>
              <a:rPr lang="pl-PL" sz="2200" dirty="0"/>
            </a:br>
            <a:r>
              <a:rPr lang="pl-PL" sz="2200" dirty="0"/>
              <a:t>Świadomość fonologiczna przejawia się w takich zdolnościach, jak analiza i synteza sylabowa i fonemowa (umiejętność rozłożenia </a:t>
            </a:r>
            <a:br>
              <a:rPr lang="pl-PL" sz="2200" dirty="0"/>
            </a:br>
            <a:r>
              <a:rPr lang="pl-PL" sz="2200" dirty="0"/>
              <a:t>i złożenia słowa na sylaby lub głoski), rozpoznawanie, porównywanie </a:t>
            </a:r>
            <a:br>
              <a:rPr lang="pl-PL" sz="2200" dirty="0"/>
            </a:br>
            <a:r>
              <a:rPr lang="pl-PL" sz="2200" dirty="0"/>
              <a:t>i rozróżnianie fonemów, opuszczanie, dodawanie lub zastępowanie głosek/sylab. Z kolei te umiejętności są podstawą rozwoju zdolności czytania i pisania. Przetwarzanie fonologiczne pozwala na rozumienie </a:t>
            </a:r>
            <a:br>
              <a:rPr lang="pl-PL" sz="2200" dirty="0"/>
            </a:br>
            <a:r>
              <a:rPr lang="pl-PL" sz="2200" dirty="0"/>
              <a:t>i interpretowanie znaczeń i treści przekazywanych w komunikacie językowym. </a:t>
            </a:r>
            <a:br>
              <a:rPr lang="pl-PL" sz="2200" dirty="0"/>
            </a:br>
            <a:endParaRPr lang="pl-PL"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583254"/>
          </a:xfrm>
        </p:spPr>
        <p:txBody>
          <a:bodyPr>
            <a:noAutofit/>
          </a:bodyPr>
          <a:lstStyle/>
          <a:p>
            <a:br>
              <a:rPr lang="pl-PL" sz="2200" dirty="0"/>
            </a:br>
            <a:r>
              <a:rPr lang="pl-PL" sz="2200" dirty="0"/>
              <a:t>Badania wskazują, że istnieje silny związek pomiędzy poziomem rozwoju świadomości językowej, a tempem i jakością opanowywania umiejętności czytania i pisania. Z tego powodu ćwiczenia stymulujące rozwój systemu fonologicznego są niezwykle istotne, szczególnie </a:t>
            </a:r>
            <a:br>
              <a:rPr lang="pl-PL" sz="2200" dirty="0"/>
            </a:br>
            <a:r>
              <a:rPr lang="pl-PL" sz="2200" dirty="0"/>
              <a:t>u dzieci z trudnościami w uczeniu się.</a:t>
            </a:r>
            <a:r>
              <a:rPr lang="pl-PL" sz="2000" dirty="0"/>
              <a:t> </a:t>
            </a:r>
            <a:br>
              <a:rPr lang="pl-PL" sz="2000" dirty="0"/>
            </a:br>
            <a:br>
              <a:rPr lang="pl-PL" sz="2000" dirty="0"/>
            </a:br>
            <a:br>
              <a:rPr lang="pl-PL" sz="2200" dirty="0"/>
            </a:br>
            <a:endParaRPr lang="pl-PL"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440378"/>
          </a:xfrm>
        </p:spPr>
        <p:txBody>
          <a:bodyPr>
            <a:normAutofit/>
          </a:bodyPr>
          <a:lstStyle/>
          <a:p>
            <a:r>
              <a:rPr lang="pl-PL" sz="2400" dirty="0"/>
              <a:t>Mając na uwadze ogromne znaczenie przetwarzania fonologicznego w nabywaniu i rozwoju umiejętności językowych Trening </a:t>
            </a:r>
            <a:r>
              <a:rPr lang="pl-PL" sz="2400" dirty="0" err="1"/>
              <a:t>Neuroflow</a:t>
            </a:r>
            <a:r>
              <a:rPr lang="pl-PL" sz="2400" b="1" dirty="0"/>
              <a:t>® </a:t>
            </a:r>
            <a:r>
              <a:rPr lang="pl-PL" sz="2400" dirty="0"/>
              <a:t> został rozszerzony o moduł fonologiczny.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083320"/>
          </a:xfrm>
        </p:spPr>
        <p:txBody>
          <a:bodyPr>
            <a:normAutofit/>
          </a:bodyPr>
          <a:lstStyle/>
          <a:p>
            <a:r>
              <a:rPr lang="pl-PL" sz="2400" dirty="0"/>
              <a:t>Efektem ćwiczeń jest poszerzenie kompetencji językowych, usprawnienie pamięci słuchowej, wzmocnienie pamięci sekwencyjnej. Lepsze przetwarzanie słuchowe </a:t>
            </a:r>
            <a:br>
              <a:rPr lang="pl-PL" sz="2400" dirty="0"/>
            </a:br>
            <a:r>
              <a:rPr lang="pl-PL" sz="2400" dirty="0"/>
              <a:t>i językowe, zdolność poprawnego różnicowania dźwięków mowy przekładają się z kolei na udoskonalenie sprawności artykulacyjnych (wyrazistość artykulacyjna, prozodia), a także wzmocnienie zdolności komunikacyjnych.</a:t>
            </a:r>
            <a:br>
              <a:rPr lang="pl-PL" sz="2400" dirty="0"/>
            </a:br>
            <a:endParaRPr lang="pl-PL"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pl-PL" b="1" dirty="0"/>
              <a:t>Gdy dziecko słyszy, ale nie rozumie</a:t>
            </a:r>
            <a:br>
              <a:rPr lang="pl-PL" dirty="0"/>
            </a:br>
            <a:endParaRPr lang="pl-PL" dirty="0"/>
          </a:p>
        </p:txBody>
      </p:sp>
      <p:pic>
        <p:nvPicPr>
          <p:cNvPr id="6" name="Symbol zastępczy zawartości 5" descr="Neuroflow zaburzenia słuchu"/>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28728" y="1714488"/>
            <a:ext cx="6357982" cy="386319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a:t>Efekty treningu </a:t>
            </a:r>
            <a:r>
              <a:rPr lang="pl-PL" sz="3200" b="1" dirty="0" err="1"/>
              <a:t>Neuroflow</a:t>
            </a:r>
            <a:r>
              <a:rPr lang="pl-PL" sz="3200" b="1" dirty="0"/>
              <a:t>® </a:t>
            </a:r>
            <a:endParaRPr lang="pl-PL" sz="3200" dirty="0"/>
          </a:p>
        </p:txBody>
      </p:sp>
      <p:pic>
        <p:nvPicPr>
          <p:cNvPr id="4" name="Symbol zastępczy zawartości 3" descr="https://www.neuroflow.pl/images/terapia3.jpg"/>
          <p:cNvPicPr>
            <a:picLocks noGrp="1"/>
          </p:cNvPicPr>
          <p:nvPr>
            <p:ph idx="1"/>
          </p:nvPr>
        </p:nvPicPr>
        <p:blipFill>
          <a:blip r:embed="rId2"/>
          <a:srcRect/>
          <a:stretch>
            <a:fillRect/>
          </a:stretch>
        </p:blipFill>
        <p:spPr bwMode="auto">
          <a:xfrm>
            <a:off x="1714480" y="2071678"/>
            <a:ext cx="6143668" cy="378621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940444"/>
          </a:xfrm>
        </p:spPr>
        <p:txBody>
          <a:bodyPr>
            <a:normAutofit fontScale="90000"/>
          </a:bodyPr>
          <a:lstStyle/>
          <a:p>
            <a:pPr algn="l"/>
            <a:br>
              <a:rPr lang="pl-PL" sz="2000" b="1" dirty="0"/>
            </a:br>
            <a:r>
              <a:rPr lang="pl-PL" sz="2200" b="1" dirty="0"/>
              <a:t>Aktywny Trening Słuchowy metodą </a:t>
            </a:r>
            <a:r>
              <a:rPr lang="pl-PL" sz="2200" b="1" dirty="0" err="1"/>
              <a:t>Neuroflow</a:t>
            </a:r>
            <a:r>
              <a:rPr lang="pl-PL" sz="2200" b="1" dirty="0"/>
              <a:t>® usprawnia:</a:t>
            </a:r>
            <a:br>
              <a:rPr lang="pl-PL" sz="2200" b="1" dirty="0"/>
            </a:br>
            <a:br>
              <a:rPr lang="pl-PL" sz="2200" dirty="0"/>
            </a:br>
            <a:r>
              <a:rPr lang="pl-PL" sz="2200" dirty="0"/>
              <a:t> </a:t>
            </a:r>
            <a:r>
              <a:rPr lang="pl-PL" sz="2200" b="1" dirty="0"/>
              <a:t>→</a:t>
            </a:r>
            <a:r>
              <a:rPr lang="pl-PL" sz="2200" dirty="0"/>
              <a:t> różnicowanie dźwięków mowy, naukę czytania i pisania, naukę języków obcych,</a:t>
            </a:r>
            <a:br>
              <a:rPr lang="pl-PL" sz="2200" dirty="0"/>
            </a:br>
            <a:br>
              <a:rPr lang="pl-PL" sz="2200" dirty="0"/>
            </a:br>
            <a:r>
              <a:rPr lang="pl-PL" sz="2200" dirty="0"/>
              <a:t> </a:t>
            </a:r>
            <a:r>
              <a:rPr lang="pl-PL" sz="2200" b="1" dirty="0"/>
              <a:t>→</a:t>
            </a:r>
            <a:r>
              <a:rPr lang="pl-PL" sz="2200" dirty="0"/>
              <a:t> utrzymanie uwagi na głosie nauczyciela w szumie i hałasie,</a:t>
            </a:r>
            <a:br>
              <a:rPr lang="pl-PL" sz="2200" dirty="0"/>
            </a:br>
            <a:br>
              <a:rPr lang="pl-PL" sz="2200" dirty="0"/>
            </a:br>
            <a:r>
              <a:rPr lang="pl-PL" sz="2200" dirty="0"/>
              <a:t> </a:t>
            </a:r>
            <a:r>
              <a:rPr lang="pl-PL" sz="2200" b="1" dirty="0"/>
              <a:t>→</a:t>
            </a:r>
            <a:r>
              <a:rPr lang="pl-PL" sz="2200" dirty="0"/>
              <a:t> podzielność uwagi, gdy jednocześnie mówi kilka osób, </a:t>
            </a:r>
            <a:br>
              <a:rPr lang="pl-PL" sz="2200" dirty="0"/>
            </a:br>
            <a:br>
              <a:rPr lang="pl-PL" sz="2200" dirty="0"/>
            </a:br>
            <a:r>
              <a:rPr lang="pl-PL" sz="2200" dirty="0"/>
              <a:t> </a:t>
            </a:r>
            <a:r>
              <a:rPr lang="pl-PL" sz="2200" b="1" dirty="0"/>
              <a:t>→</a:t>
            </a:r>
            <a:r>
              <a:rPr lang="pl-PL" sz="2200" dirty="0"/>
              <a:t> wydłuża pamięci słuchową, </a:t>
            </a:r>
            <a:br>
              <a:rPr lang="pl-PL" sz="2200" dirty="0"/>
            </a:br>
            <a:br>
              <a:rPr lang="pl-PL" sz="2200" dirty="0"/>
            </a:br>
            <a:r>
              <a:rPr lang="pl-PL" sz="2200" dirty="0"/>
              <a:t> </a:t>
            </a:r>
            <a:r>
              <a:rPr lang="pl-PL" sz="2200" b="1" dirty="0"/>
              <a:t>→</a:t>
            </a:r>
            <a:r>
              <a:rPr lang="pl-PL" sz="2200" dirty="0"/>
              <a:t> rozwija mowę, prawidłową artykulację i melodię języka.</a:t>
            </a:r>
            <a:br>
              <a:rPr lang="pl-PL" sz="2200" dirty="0"/>
            </a:br>
            <a:br>
              <a:rPr lang="pl-PL" sz="2200" dirty="0"/>
            </a:br>
            <a:br>
              <a:rPr lang="pl-PL" sz="2200" dirty="0"/>
            </a:br>
            <a:r>
              <a:rPr lang="pl-PL" sz="2200" b="1" dirty="0"/>
              <a:t>W efekcie skutkuje poprawą wyników w nauce, szczególnie w zakresie umiejętności czytania, pisania ze słuchu i uczenia się drogą słuchową.</a:t>
            </a:r>
            <a:br>
              <a:rPr lang="pl-PL" sz="2000" dirty="0"/>
            </a:br>
            <a:r>
              <a:rPr lang="pl-PL" sz="2000" dirty="0"/>
              <a:t> </a:t>
            </a:r>
            <a:br>
              <a:rPr lang="pl-PL" sz="2000" dirty="0"/>
            </a:br>
            <a:endParaRPr lang="pl-PL"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154758"/>
          </a:xfrm>
        </p:spPr>
        <p:txBody>
          <a:bodyPr>
            <a:normAutofit/>
          </a:bodyPr>
          <a:lstStyle/>
          <a:p>
            <a:pPr algn="l"/>
            <a:r>
              <a:rPr lang="pl-PL" sz="2400" b="1" dirty="0"/>
              <a:t>         Po zakończeniu treningu </a:t>
            </a:r>
            <a:r>
              <a:rPr lang="pl-PL" sz="2400" b="1" dirty="0" err="1"/>
              <a:t>Neuroflow</a:t>
            </a:r>
            <a:r>
              <a:rPr lang="pl-PL" sz="2400" b="1" dirty="0"/>
              <a:t>®  następuje również:</a:t>
            </a:r>
            <a:br>
              <a:rPr lang="pl-PL" sz="2400" b="1" dirty="0"/>
            </a:br>
            <a:br>
              <a:rPr lang="pl-PL" sz="2400" b="1" dirty="0"/>
            </a:br>
            <a:r>
              <a:rPr lang="pl-PL" sz="2400" b="1" dirty="0"/>
              <a:t> → </a:t>
            </a:r>
            <a:r>
              <a:rPr lang="pl-PL" sz="2400" dirty="0"/>
              <a:t>poprawa pewności siebie,</a:t>
            </a:r>
            <a:br>
              <a:rPr lang="pl-PL" sz="2400" dirty="0"/>
            </a:br>
            <a:br>
              <a:rPr lang="pl-PL" sz="2400" dirty="0"/>
            </a:br>
            <a:r>
              <a:rPr lang="pl-PL" sz="2400" b="1" dirty="0"/>
              <a:t> → </a:t>
            </a:r>
            <a:r>
              <a:rPr lang="pl-PL" sz="2400" dirty="0"/>
              <a:t>wzrost samooceny,</a:t>
            </a:r>
            <a:br>
              <a:rPr lang="pl-PL" sz="2400" dirty="0"/>
            </a:br>
            <a:br>
              <a:rPr lang="pl-PL" sz="2400" dirty="0"/>
            </a:br>
            <a:r>
              <a:rPr lang="pl-PL" sz="2400" b="1" dirty="0"/>
              <a:t> → </a:t>
            </a:r>
            <a:r>
              <a:rPr lang="pl-PL" sz="2400" dirty="0"/>
              <a:t>obniżenie poziomu stresu przy wykonywaniu trudnych zadań,</a:t>
            </a:r>
            <a:br>
              <a:rPr lang="pl-PL" sz="2400" dirty="0"/>
            </a:br>
            <a:br>
              <a:rPr lang="pl-PL" sz="2400" dirty="0"/>
            </a:br>
            <a:r>
              <a:rPr lang="pl-PL" sz="2400" b="1" dirty="0"/>
              <a:t> → </a:t>
            </a:r>
            <a:r>
              <a:rPr lang="pl-PL" sz="2400" dirty="0"/>
              <a:t>poprawa komunikacji z rówieśnikami, polepszenie relacji społecznych.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869006"/>
          </a:xfrm>
        </p:spPr>
        <p:txBody>
          <a:bodyPr>
            <a:normAutofit/>
          </a:bodyPr>
          <a:lstStyle/>
          <a:p>
            <a:r>
              <a:rPr lang="pl-PL" sz="2200" b="1" dirty="0"/>
              <a:t>Jak możesz pomóc dziecku?</a:t>
            </a:r>
            <a:br>
              <a:rPr lang="pl-PL" sz="2000" b="1" dirty="0"/>
            </a:br>
            <a:br>
              <a:rPr lang="pl-PL" sz="2000" dirty="0"/>
            </a:br>
            <a:r>
              <a:rPr lang="pl-PL" sz="2000" dirty="0"/>
              <a:t>Profesjonalna diagnoza jest konieczna do tego, aby rozpocząć proces leczenia wg indywidualnie dobranego programu terapeutycznego. Od niedawna w Polsce dostępny jest program do terapii dzieci z zaburzeniami przetwarzania słuchowego APD o nazwie </a:t>
            </a:r>
            <a:r>
              <a:rPr lang="pl-PL" sz="2000" b="1" dirty="0" err="1"/>
              <a:t>Neuroflow</a:t>
            </a:r>
            <a:r>
              <a:rPr lang="pl-PL" sz="2000" b="1" dirty="0"/>
              <a:t>®  Aktywny Trening Słuchowy</a:t>
            </a:r>
            <a:r>
              <a:rPr lang="pl-PL" sz="2000" dirty="0"/>
              <a:t>. </a:t>
            </a:r>
            <a:br>
              <a:rPr lang="pl-PL" sz="2000" dirty="0"/>
            </a:br>
            <a:br>
              <a:rPr lang="pl-PL" sz="2000" dirty="0"/>
            </a:br>
            <a:r>
              <a:rPr lang="pl-PL" sz="2000" dirty="0">
                <a:solidFill>
                  <a:srgbClr val="FF0000"/>
                </a:solidFill>
              </a:rPr>
              <a:t>Diagnozę można wykonać </a:t>
            </a:r>
            <a:r>
              <a:rPr lang="pl-PL" sz="2000" dirty="0" err="1">
                <a:solidFill>
                  <a:srgbClr val="FF0000"/>
                </a:solidFill>
              </a:rPr>
              <a:t>on-line</a:t>
            </a:r>
            <a:r>
              <a:rPr lang="pl-PL" sz="2000" dirty="0">
                <a:solidFill>
                  <a:srgbClr val="FF0000"/>
                </a:solidFill>
              </a:rPr>
              <a:t> w Poradni Psychologiczno – Pedagogicznej w Wieluniu. Wystarczy pobrać ze strony </a:t>
            </a:r>
            <a:r>
              <a:rPr lang="pl-PL" sz="2000" dirty="0" err="1">
                <a:hlinkClick r:id="rId2"/>
              </a:rPr>
              <a:t>www.poradnia.wielun.pl</a:t>
            </a:r>
            <a:r>
              <a:rPr lang="pl-PL" sz="2000" dirty="0"/>
              <a:t>  </a:t>
            </a:r>
            <a:r>
              <a:rPr lang="pl-PL" sz="2000" dirty="0">
                <a:solidFill>
                  <a:srgbClr val="FF0000"/>
                </a:solidFill>
              </a:rPr>
              <a:t>wniosek </a:t>
            </a:r>
            <a:br>
              <a:rPr lang="pl-PL" sz="2000" dirty="0">
                <a:solidFill>
                  <a:srgbClr val="FF0000"/>
                </a:solidFill>
              </a:rPr>
            </a:br>
            <a:r>
              <a:rPr lang="pl-PL" sz="2000" dirty="0">
                <a:solidFill>
                  <a:srgbClr val="FF0000"/>
                </a:solidFill>
              </a:rPr>
              <a:t>o diagnozę i złożyć w poradni.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226196"/>
          </a:xfrm>
        </p:spPr>
        <p:txBody>
          <a:bodyPr>
            <a:normAutofit/>
          </a:bodyPr>
          <a:lstStyle/>
          <a:p>
            <a:br>
              <a:rPr lang="pl-PL" sz="2000" b="1" dirty="0"/>
            </a:br>
            <a:br>
              <a:rPr lang="pl-PL" sz="2000" b="1" dirty="0"/>
            </a:br>
            <a:br>
              <a:rPr lang="pl-PL" sz="2000" b="1" dirty="0"/>
            </a:br>
            <a:br>
              <a:rPr lang="pl-PL" sz="2000" b="1" dirty="0"/>
            </a:br>
            <a:br>
              <a:rPr lang="pl-PL" sz="2000" b="1" dirty="0"/>
            </a:br>
            <a:br>
              <a:rPr lang="pl-PL" sz="2000" b="1" dirty="0"/>
            </a:br>
            <a:br>
              <a:rPr lang="pl-PL" sz="2000" b="1" dirty="0"/>
            </a:br>
            <a:br>
              <a:rPr lang="pl-PL" sz="2000" b="1" dirty="0"/>
            </a:br>
            <a:br>
              <a:rPr lang="pl-PL" sz="2000" b="1" dirty="0"/>
            </a:br>
            <a:br>
              <a:rPr lang="pl-PL" sz="2000" b="1" dirty="0"/>
            </a:br>
            <a:r>
              <a:rPr lang="pl-PL" sz="2000" b="1" dirty="0"/>
              <a:t>UMÓW DZIECKO NA DIAGNOZĘ W JEDNYM </a:t>
            </a:r>
            <a:br>
              <a:rPr lang="pl-PL" sz="2000" b="1" dirty="0"/>
            </a:br>
            <a:br>
              <a:rPr lang="pl-PL" sz="2000" b="1" dirty="0"/>
            </a:br>
            <a:r>
              <a:rPr lang="pl-PL" sz="2000" b="1" dirty="0"/>
              <a:t>Z CERTYFIKOWANYCH OŚRODKÓW NEUROFLOW ATS® </a:t>
            </a:r>
            <a:br>
              <a:rPr lang="pl-PL" sz="2000" b="1" dirty="0"/>
            </a:br>
            <a:br>
              <a:rPr lang="pl-PL" sz="2000" b="1" dirty="0"/>
            </a:br>
            <a:r>
              <a:rPr lang="pl-PL" sz="2000" b="1" dirty="0" err="1">
                <a:hlinkClick r:id="rId2"/>
              </a:rPr>
              <a:t>www.neuroflow.pl</a:t>
            </a:r>
            <a:br>
              <a:rPr lang="pl-PL" sz="2000" b="1" dirty="0"/>
            </a:br>
            <a:endParaRPr lang="pl-PL" sz="2000" dirty="0"/>
          </a:p>
        </p:txBody>
      </p:sp>
      <p:pic>
        <p:nvPicPr>
          <p:cNvPr id="3074" name="Picture 2"/>
          <p:cNvPicPr>
            <a:picLocks noChangeAspect="1" noChangeArrowheads="1"/>
          </p:cNvPicPr>
          <p:nvPr/>
        </p:nvPicPr>
        <p:blipFill>
          <a:blip r:embed="rId3"/>
          <a:srcRect/>
          <a:stretch>
            <a:fillRect/>
          </a:stretch>
        </p:blipFill>
        <p:spPr bwMode="auto">
          <a:xfrm>
            <a:off x="5572132" y="785794"/>
            <a:ext cx="2729491" cy="2286016"/>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3214678" y="785794"/>
            <a:ext cx="2357454" cy="2267998"/>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a:srcRect/>
          <a:stretch>
            <a:fillRect/>
          </a:stretch>
        </p:blipFill>
        <p:spPr bwMode="auto">
          <a:xfrm>
            <a:off x="857224" y="785794"/>
            <a:ext cx="2357454" cy="2267998"/>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083320"/>
          </a:xfrm>
        </p:spPr>
        <p:txBody>
          <a:bodyPr/>
          <a:lstStyle/>
          <a:p>
            <a:r>
              <a:rPr lang="pl-PL" dirty="0"/>
              <a:t>Dziękuję za uwagę</a:t>
            </a:r>
          </a:p>
        </p:txBody>
      </p:sp>
      <p:pic>
        <p:nvPicPr>
          <p:cNvPr id="4098" name="Picture 2"/>
          <p:cNvPicPr>
            <a:picLocks noChangeAspect="1" noChangeArrowheads="1"/>
          </p:cNvPicPr>
          <p:nvPr/>
        </p:nvPicPr>
        <p:blipFill>
          <a:blip r:embed="rId2"/>
          <a:srcRect/>
          <a:stretch>
            <a:fillRect/>
          </a:stretch>
        </p:blipFill>
        <p:spPr bwMode="auto">
          <a:xfrm>
            <a:off x="1928794" y="428604"/>
            <a:ext cx="4857750" cy="155257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5869006"/>
          </a:xfrm>
        </p:spPr>
        <p:txBody>
          <a:bodyPr>
            <a:noAutofit/>
          </a:bodyPr>
          <a:lstStyle/>
          <a:p>
            <a:pPr algn="just"/>
            <a:r>
              <a:rPr lang="pl-PL" sz="2200" dirty="0"/>
              <a:t>Uliczny gwar, hałas ze szkolnych korytarzy, odgłosy gier komputerowych, dzwonki telefonów czy głośne słuchanie muzyki, uniemożliwiają odbiór i analizę ważnych informacji. Nadmiar różnorodnych bodźców słuchowych i wzrokowych, staje się dużym problemem dla dziecka nie tylko w szkole. Utrudnia opanowanie przyswajanych treści oraz komunikację z rówieśnikami </a:t>
            </a:r>
            <a:br>
              <a:rPr lang="pl-PL" sz="2200" dirty="0"/>
            </a:br>
            <a:r>
              <a:rPr lang="pl-PL" sz="2200" dirty="0"/>
              <a:t>i bliskimi. W takich warunkach, wykształcenie właściwych nawyków słuchowych u małych dzieci, staje się niezmiernie trudne.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011882"/>
          </a:xfrm>
        </p:spPr>
        <p:txBody>
          <a:bodyPr>
            <a:normAutofit/>
          </a:bodyPr>
          <a:lstStyle/>
          <a:p>
            <a:r>
              <a:rPr lang="pl-PL" sz="2200" dirty="0"/>
              <a:t>Niesprzyjające warunki są szczególnie groźne dla dzieci, </a:t>
            </a:r>
            <a:br>
              <a:rPr lang="pl-PL" sz="2200" dirty="0"/>
            </a:br>
            <a:r>
              <a:rPr lang="pl-PL" sz="2200" dirty="0"/>
              <a:t>u których </a:t>
            </a:r>
            <a:r>
              <a:rPr lang="pl-PL" sz="2200" b="1" dirty="0"/>
              <a:t>przetwarzanie słuchowe</a:t>
            </a:r>
            <a:r>
              <a:rPr lang="pl-PL" sz="2200" dirty="0"/>
              <a:t> przebiega w sposób nieprawidłowy lub niedojrzały. Nadmiar negatywnych bodźców praktycznie izoluje dzieci od otoczenia. Prawidłowy odbiór impulsów dźwiękowych zależy nie tylko od dobrego funkcjonowania narządu słuchu, ale także od sprawności procesu analizy impulsów nerwowych, wędrujących z ucha do mózgu. Niejednokrotnie </a:t>
            </a:r>
            <a:r>
              <a:rPr lang="pl-PL" sz="2200" b="1" dirty="0"/>
              <a:t>problemy ze słyszeniem i rozumieniem mowy</a:t>
            </a:r>
            <a:r>
              <a:rPr lang="pl-PL" sz="2200" dirty="0"/>
              <a:t> ujawniają się w niekorzystnych akustycznie warunkach, podczas gdy w ciszy słyszymy i rozumiemy mowę bez zarzutu. </a:t>
            </a:r>
            <a:br>
              <a:rPr lang="pl-PL" sz="2200" dirty="0"/>
            </a:br>
            <a:r>
              <a:rPr lang="pl-PL" sz="2200" dirty="0"/>
              <a:t>Za taki stan rzeczy odpowiadają </a:t>
            </a:r>
            <a:r>
              <a:rPr lang="pl-PL" sz="2200" b="1" dirty="0"/>
              <a:t>zaburzenia centralnej części układu słuchowego</a:t>
            </a:r>
            <a:r>
              <a:rPr lang="pl-PL" sz="22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011882"/>
          </a:xfrm>
        </p:spPr>
        <p:txBody>
          <a:bodyPr>
            <a:noAutofit/>
          </a:bodyPr>
          <a:lstStyle/>
          <a:p>
            <a:r>
              <a:rPr lang="pl-PL" sz="2000" dirty="0"/>
              <a:t>Dzieci w wieku przedszkolnym i wczesnoszkolnym, mają większe trudności</a:t>
            </a:r>
            <a:br>
              <a:rPr lang="pl-PL" sz="2000" dirty="0"/>
            </a:br>
            <a:r>
              <a:rPr lang="pl-PL" sz="2000" dirty="0"/>
              <a:t> z rozumieniem mowy w szumie, niż młodzież i osoby dorosłe. Badania wskazują, że w porównaniu z osobami dorosłymi, dzieci gorzej słyszą poszczególne słowa i zdania w hałasie. Większość bodźców słuchowych </a:t>
            </a:r>
            <a:br>
              <a:rPr lang="pl-PL" sz="2000" dirty="0"/>
            </a:br>
            <a:r>
              <a:rPr lang="pl-PL" sz="2000" dirty="0"/>
              <a:t>w szkole powoduje znacznie większe trudności ze skupieniem uwagi. Jedną </a:t>
            </a:r>
            <a:br>
              <a:rPr lang="pl-PL" sz="2000" dirty="0"/>
            </a:br>
            <a:r>
              <a:rPr lang="pl-PL" sz="2000" dirty="0"/>
              <a:t>z przyczyn trudności z rozumieniem mowy w szumie u dzieci są niedostatecznie rozwinięte zdolności językowe i komunikacyjne. Młodsze dzieci, które nie rozpoczęły jeszcze nauki czytania i pisania, mają znacznie mniejsze doświadczenie językowe, a nieznajomość słów i konstrukcji gramatycznych utrudnia rozpoznawanie mowy w hałasie. W miarę rozwoju zdolności językowych u dziecka, wzrasta zdolność rozumienia mowy, </a:t>
            </a:r>
            <a:br>
              <a:rPr lang="pl-PL" sz="2000" dirty="0"/>
            </a:br>
            <a:r>
              <a:rPr lang="pl-PL" sz="2000" dirty="0"/>
              <a:t>a identyfikacja słów i zdań staje się łatwiejsza.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869006"/>
          </a:xfrm>
        </p:spPr>
        <p:txBody>
          <a:bodyPr>
            <a:normAutofit/>
          </a:bodyPr>
          <a:lstStyle/>
          <a:p>
            <a:r>
              <a:rPr lang="pl-PL" sz="2200" b="1" dirty="0"/>
              <a:t>Trudności rozumienia mowy</a:t>
            </a:r>
            <a:r>
              <a:rPr lang="pl-PL" sz="2200" dirty="0"/>
              <a:t> w szumie zaliczane są do zaburzeń przetwarzania słuchowego (centralne zaburzenia słuchu) i często stają się przyczyną trudności w uczeniu się, nabywaniu zdolności czytania </a:t>
            </a:r>
            <a:br>
              <a:rPr lang="pl-PL" sz="2200" dirty="0"/>
            </a:br>
            <a:r>
              <a:rPr lang="pl-PL" sz="2200" dirty="0"/>
              <a:t>i pisania. Średni poziom hałasu w klasie w przypadku młodszych dzieci (przedszkolnych i wczesnoszkolnych) waha się w granicach pomiędzy 66 a 94 </a:t>
            </a:r>
            <a:r>
              <a:rPr lang="pl-PL" sz="2200" dirty="0" err="1"/>
              <a:t>dBA</a:t>
            </a:r>
            <a:r>
              <a:rPr lang="pl-PL" sz="2200" dirty="0"/>
              <a:t> . Taki poziom hałasu może zmniejszać zdolności rozumienia mowy nawet o 50-60%! A to bezpośrednio przekłada się na możliwości edukacyjne dzieci, ponieważ większość istotnych informacji przekazywana jest ustnie. </a:t>
            </a:r>
            <a:br>
              <a:rPr lang="pl-PL" sz="2200" dirty="0"/>
            </a:br>
            <a:endParaRPr lang="pl-PL"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71472" y="428604"/>
            <a:ext cx="8229600" cy="5786478"/>
          </a:xfrm>
        </p:spPr>
        <p:txBody>
          <a:bodyPr>
            <a:normAutofit/>
          </a:bodyPr>
          <a:lstStyle/>
          <a:p>
            <a:pPr algn="l"/>
            <a:r>
              <a:rPr lang="pl-PL" sz="2400" dirty="0"/>
              <a:t>Do najczęstszych </a:t>
            </a:r>
            <a:r>
              <a:rPr lang="pl-PL" sz="2400" b="1" dirty="0"/>
              <a:t>objawów zaburzeń przetwarzania słuchu</a:t>
            </a:r>
            <a:r>
              <a:rPr lang="pl-PL" sz="2400" dirty="0"/>
              <a:t> </a:t>
            </a:r>
            <a:br>
              <a:rPr lang="pl-PL" sz="2400" dirty="0"/>
            </a:br>
            <a:r>
              <a:rPr lang="pl-PL" sz="2400" dirty="0"/>
              <a:t>u dzieci i młodzieży należą:</a:t>
            </a:r>
            <a:br>
              <a:rPr lang="pl-PL" sz="2400" dirty="0"/>
            </a:br>
            <a:br>
              <a:rPr lang="pl-PL" sz="2400" dirty="0"/>
            </a:br>
            <a:r>
              <a:rPr lang="pl-PL" sz="2400" dirty="0"/>
              <a:t> </a:t>
            </a:r>
            <a:r>
              <a:rPr lang="pl-PL" sz="2400" b="1" dirty="0"/>
              <a:t>→</a:t>
            </a:r>
            <a:r>
              <a:rPr lang="pl-PL" sz="2400" dirty="0"/>
              <a:t> trudności w rozumieniu mowy w szumie - szczególnie, gdy kilka osób mówi jednocześnie lub w pomieszczeniu z pogłosem,</a:t>
            </a:r>
            <a:br>
              <a:rPr lang="pl-PL" sz="2400" dirty="0"/>
            </a:br>
            <a:r>
              <a:rPr lang="pl-PL" sz="2400" b="1" dirty="0"/>
              <a:t> → </a:t>
            </a:r>
            <a:r>
              <a:rPr lang="pl-PL" sz="2400" dirty="0"/>
              <a:t>kłopoty z pamięcią i uwagą słuchową,</a:t>
            </a:r>
            <a:br>
              <a:rPr lang="pl-PL" sz="2400" dirty="0"/>
            </a:br>
            <a:r>
              <a:rPr lang="pl-PL" sz="2400" b="1" dirty="0"/>
              <a:t> → </a:t>
            </a:r>
            <a:r>
              <a:rPr lang="pl-PL" sz="2400" dirty="0"/>
              <a:t>trudności z lokalizacją źródła dźwięku, a przy dużym nasileniu zaburzeń nieprawidłowy rozwój języka i trudności w uczeniu się,</a:t>
            </a:r>
            <a:br>
              <a:rPr lang="pl-PL" sz="2400" dirty="0"/>
            </a:br>
            <a:r>
              <a:rPr lang="pl-PL" sz="2400" b="1" dirty="0"/>
              <a:t> → </a:t>
            </a:r>
            <a:r>
              <a:rPr lang="pl-PL" sz="2400" dirty="0"/>
              <a:t>problemy z różnicowaniem dźwięków,</a:t>
            </a:r>
            <a:br>
              <a:rPr lang="pl-PL" sz="2400" dirty="0"/>
            </a:br>
            <a:r>
              <a:rPr lang="pl-PL" sz="2400" dirty="0"/>
              <a:t> </a:t>
            </a:r>
            <a:r>
              <a:rPr lang="pl-PL" sz="2400" b="1" dirty="0"/>
              <a:t>→</a:t>
            </a:r>
            <a:r>
              <a:rPr lang="pl-PL" sz="2400" dirty="0"/>
              <a:t> trudności w różnicowaniu zmian wysokości i głośności dźwięków,</a:t>
            </a:r>
            <a:br>
              <a:rPr lang="pl-PL" sz="2400" dirty="0"/>
            </a:br>
            <a:r>
              <a:rPr lang="pl-PL" sz="2400" b="1" dirty="0"/>
              <a:t> → </a:t>
            </a:r>
            <a:r>
              <a:rPr lang="pl-PL" sz="2400" dirty="0"/>
              <a:t>wtórne problemy w poprawnej wymowie słów.</a:t>
            </a:r>
            <a:br>
              <a:rPr lang="pl-PL" sz="2400" dirty="0"/>
            </a:br>
            <a:endParaRPr lang="pl-PL"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600" b="1" dirty="0"/>
              <a:t>Dlaczego moje dziecko nie chce się uczyć?</a:t>
            </a:r>
            <a:br>
              <a:rPr lang="pl-PL" sz="3600" dirty="0"/>
            </a:br>
            <a:endParaRPr lang="pl-PL" sz="3600" dirty="0"/>
          </a:p>
        </p:txBody>
      </p:sp>
      <p:pic>
        <p:nvPicPr>
          <p:cNvPr id="4" name="Symbol zastępczy zawartości 3" descr="problemy w nauce Neuroflow"/>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71604" y="1714488"/>
            <a:ext cx="5786478" cy="38647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54692"/>
          </a:xfrm>
        </p:spPr>
        <p:txBody>
          <a:bodyPr>
            <a:normAutofit/>
          </a:bodyPr>
          <a:lstStyle/>
          <a:p>
            <a:r>
              <a:rPr lang="pl-PL" sz="2000" dirty="0"/>
              <a:t>Są dzieci, które wyglądają jakby ciągle bujały myślami w obłokach. Patrzą, ale nie widzą, słyszą ale nie słuchają tego, co się do nich mówi. Często nie reagują na polecenia. Mimo prawidłowego rozwoju, mają trudności z dłuższą koncentracją uwagi i z tego powodu nie odnoszą sukcesów w nauce. </a:t>
            </a:r>
            <a:br>
              <a:rPr lang="pl-PL" sz="2000" dirty="0"/>
            </a:br>
            <a:r>
              <a:rPr lang="pl-PL" sz="2000" dirty="0"/>
              <a:t>Co sprawia, że dzieci mają takie trudności? W jaki sposób można im pomóc?</a:t>
            </a:r>
            <a:br>
              <a:rPr lang="pl-PL" sz="2000" dirty="0"/>
            </a:br>
            <a:br>
              <a:rPr lang="pl-PL" sz="2000" dirty="0"/>
            </a:br>
            <a:r>
              <a:rPr lang="pl-PL" sz="2000" b="1" dirty="0"/>
              <a:t>Problemy z nauką</a:t>
            </a:r>
            <a:r>
              <a:rPr lang="pl-PL" sz="2000" dirty="0"/>
              <a:t> mogą pojawiać się w różnym wieku i mogą mieć wiele różnych przyczyn:</a:t>
            </a:r>
            <a:r>
              <a:rPr lang="pl-PL" sz="2000" b="1" dirty="0"/>
              <a:t> zaburzenia uwagi, dysleksja, zaburzenia rozwoju językowego lub słuchowego, a także problemy emocjonalne dziecka, stres, problemy rodzinne</a:t>
            </a:r>
            <a:r>
              <a:rPr lang="pl-PL" sz="2000" dirty="0"/>
              <a:t>. Niezwykle ważne jest to, aby jak najwcześniej zdiagnozować przyczyny i pomóc dziecku, zanim problemy przerosną nas</a:t>
            </a:r>
            <a:br>
              <a:rPr lang="pl-PL" sz="2000" dirty="0"/>
            </a:br>
            <a:r>
              <a:rPr lang="pl-PL" sz="2000" dirty="0"/>
              <a:t> i dziecko.</a:t>
            </a:r>
            <a:br>
              <a:rPr lang="pl-PL" sz="2000" dirty="0"/>
            </a:br>
            <a:endParaRPr lang="pl-PL" sz="2000" dirty="0"/>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1575</Words>
  <Application>Microsoft Office PowerPoint</Application>
  <PresentationFormat>Pokaz na ekranie (4:3)</PresentationFormat>
  <Paragraphs>31</Paragraphs>
  <Slides>25</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25</vt:i4>
      </vt:variant>
    </vt:vector>
  </HeadingPairs>
  <TitlesOfParts>
    <vt:vector size="28" baseType="lpstr">
      <vt:lpstr>Arial</vt:lpstr>
      <vt:lpstr>Calibri</vt:lpstr>
      <vt:lpstr>Motyw pakietu Office</vt:lpstr>
      <vt:lpstr>   TRENING WYŻSZYCH FUNKCJI SŁUCHOWYCH  METODĄ NEUROFLOW®  W POPRAWIE WYNIKÓW W NAUCE , SZCZEGÓLNIE W ZAKRESIE CZYTANIA, PISANIA I UCZENIA SIĘ DROGĄ SŁUCHOWĄ</vt:lpstr>
      <vt:lpstr>Gdy dziecko słyszy, ale nie rozumie </vt:lpstr>
      <vt:lpstr>Uliczny gwar, hałas ze szkolnych korytarzy, odgłosy gier komputerowych, dzwonki telefonów czy głośne słuchanie muzyki, uniemożliwiają odbiór i analizę ważnych informacji. Nadmiar różnorodnych bodźców słuchowych i wzrokowych, staje się dużym problemem dla dziecka nie tylko w szkole. Utrudnia opanowanie przyswajanych treści oraz komunikację z rówieśnikami  i bliskimi. W takich warunkach, wykształcenie właściwych nawyków słuchowych u małych dzieci, staje się niezmiernie trudne. </vt:lpstr>
      <vt:lpstr>Niesprzyjające warunki są szczególnie groźne dla dzieci,  u których przetwarzanie słuchowe przebiega w sposób nieprawidłowy lub niedojrzały. Nadmiar negatywnych bodźców praktycznie izoluje dzieci od otoczenia. Prawidłowy odbiór impulsów dźwiękowych zależy nie tylko od dobrego funkcjonowania narządu słuchu, ale także od sprawności procesu analizy impulsów nerwowych, wędrujących z ucha do mózgu. Niejednokrotnie problemy ze słyszeniem i rozumieniem mowy ujawniają się w niekorzystnych akustycznie warunkach, podczas gdy w ciszy słyszymy i rozumiemy mowę bez zarzutu.  Za taki stan rzeczy odpowiadają zaburzenia centralnej części układu słuchowego.</vt:lpstr>
      <vt:lpstr>Dzieci w wieku przedszkolnym i wczesnoszkolnym, mają większe trudności  z rozumieniem mowy w szumie, niż młodzież i osoby dorosłe. Badania wskazują, że w porównaniu z osobami dorosłymi, dzieci gorzej słyszą poszczególne słowa i zdania w hałasie. Większość bodźców słuchowych  w szkole powoduje znacznie większe trudności ze skupieniem uwagi. Jedną  z przyczyn trudności z rozumieniem mowy w szumie u dzieci są niedostatecznie rozwinięte zdolności językowe i komunikacyjne. Młodsze dzieci, które nie rozpoczęły jeszcze nauki czytania i pisania, mają znacznie mniejsze doświadczenie językowe, a nieznajomość słów i konstrukcji gramatycznych utrudnia rozpoznawanie mowy w hałasie. W miarę rozwoju zdolności językowych u dziecka, wzrasta zdolność rozumienia mowy,  a identyfikacja słów i zdań staje się łatwiejsza.</vt:lpstr>
      <vt:lpstr>Trudności rozumienia mowy w szumie zaliczane są do zaburzeń przetwarzania słuchowego (centralne zaburzenia słuchu) i często stają się przyczyną trudności w uczeniu się, nabywaniu zdolności czytania  i pisania. Średni poziom hałasu w klasie w przypadku młodszych dzieci (przedszkolnych i wczesnoszkolnych) waha się w granicach pomiędzy 66 a 94 dBA . Taki poziom hałasu może zmniejszać zdolności rozumienia mowy nawet o 50-60%! A to bezpośrednio przekłada się na możliwości edukacyjne dzieci, ponieważ większość istotnych informacji przekazywana jest ustnie.  </vt:lpstr>
      <vt:lpstr>Do najczęstszych objawów zaburzeń przetwarzania słuchu  u dzieci i młodzieży należą:   → trudności w rozumieniu mowy w szumie - szczególnie, gdy kilka osób mówi jednocześnie lub w pomieszczeniu z pogłosem,  → kłopoty z pamięcią i uwagą słuchową,  → trudności z lokalizacją źródła dźwięku, a przy dużym nasileniu zaburzeń nieprawidłowy rozwój języka i trudności w uczeniu się,  → problemy z różnicowaniem dźwięków,  → trudności w różnicowaniu zmian wysokości i głośności dźwięków,  → wtórne problemy w poprawnej wymowie słów. </vt:lpstr>
      <vt:lpstr>Dlaczego moje dziecko nie chce się uczyć? </vt:lpstr>
      <vt:lpstr>Są dzieci, które wyglądają jakby ciągle bujały myślami w obłokach. Patrzą, ale nie widzą, słyszą ale nie słuchają tego, co się do nich mówi. Często nie reagują na polecenia. Mimo prawidłowego rozwoju, mają trudności z dłuższą koncentracją uwagi i z tego powodu nie odnoszą sukcesów w nauce.  Co sprawia, że dzieci mają takie trudności? W jaki sposób można im pomóc?  Problemy z nauką mogą pojawiać się w różnym wieku i mogą mieć wiele różnych przyczyn: zaburzenia uwagi, dysleksja, zaburzenia rozwoju językowego lub słuchowego, a także problemy emocjonalne dziecka, stres, problemy rodzinne. Niezwykle ważne jest to, aby jak najwcześniej zdiagnozować przyczyny i pomóc dziecku, zanim problemy przerosną nas  i dziecko. </vt:lpstr>
      <vt:lpstr>„Skup się na tym zadaniu, nie kręć się na krześle”  Brak koncentracji uwagi obserwuje się u dzieci, o których zwykło się mówić,  że bujają w obłokach lub myślą o niebieskich migdałach. Dzieci te często popadają w zamyślenie, "wyłączają" się z otaczającej je hałaśliwej rzeczywistości. Z drugiej strony mogą przejawiać nadaktywność.  Są niespokojne i nerwowe, nie potrafią usiedzieć dłużej w jednym miejscu. Mają trudności ze skupieniem uwagi przez dłuższy czas i nie potrafią doprowadzić rozpoczętej czynności do końca. Jego funkcjonowanie w szkole jest podobne. Dziecko np. nie odpowiada odpowiednio szybko na polecenia nauczycieli. W domu ciężko jest mu samodzielnie skupić się na odrabianiu lekcji i nauce. </vt:lpstr>
      <vt:lpstr>„Czy słyszysz co do Ciebie mówię?”  Jeżeli mówimy do dziecka, a ono nie odpowiada – bo myślami jest gdzie indziej, wówczas możemy reagować zniecierpliwieniem i podniesionym głosem – a dziecko ze zdziwieniem patrzy na naszą reakcję. Czasami rodzice decydują się na badanie słuchu u dziecka – a jeżeli wynik wychodzi prawidłowy – wówczas nie wie co robić. Dlaczego dziecko zachowuje się tak, jakby nas nie słyszało? Czy robi to specjalnie? A może słyszy, ale nasz głos  w jakiś dziwny sposób nie dociera do niego... </vt:lpstr>
      <vt:lpstr>Trening słuchowy Neuroflow® poprawia rozumienie mowy w szumie i rozwój dzieci</vt:lpstr>
      <vt:lpstr>Neuroflow® Aktywny Trening Słuchowy został opracowany na podstawie najnowszych badań naukowych z obszaru neurorehabilitacji, audiologii i logopedii w celu usprawnienia możliwości komunikowania się dzieci z zaburzeniami przetwarzania słuchowego i poprawy ich możliwości uczenia się w oparciu o bodźce słuchowe. Nowatorską cechą Aktywnego Treningu Słuchowego Neuroflow® jest możliwość prowadzenia treningu zarówno w gabinecie terapeutycznym,  jak i w domu wspólnie z jednym z rodziców.   </vt:lpstr>
      <vt:lpstr>  Neuroflow ®  jest pierwszym w Polsce interaktywnym treningiem wyższych funkcji słuchowych dla dzieci z zaburzeniami przetwarzania słuchowego (centralnymi zaburzeniami słuchu) oraz dzieci z grupy ryzyka tych zaburzeń od 4 roku życia. Trening Neuroflow prowadzony jest on-line i jest dostępny na naszej platformie internetowej.  Dostęp do platformy można uzyskać po przebyciu diagnozy w jednym z certyfikowanych ośrodków Neuroflow ®.  Neuroflow ®  jest treningiem usprawniającym procesy komunikowania i uczenia się dziecka.   </vt:lpstr>
      <vt:lpstr>Nowy moduł fonologiczny  w Aktywnym Treningu Słuchowym Neuroflow ®  </vt:lpstr>
      <vt:lpstr>  Zaburzenia świadomości fonologicznej obserwowane są nawet  u ponad 80% dzieci z trudnościami w uczeniu się oraz trudnościami  w nabywaniu umiejętności czytania i pisania. Świadomość fonologiczna przejawia się w takich zdolnościach, jak analiza i synteza sylabowa i fonemowa (umiejętność rozłożenia  i złożenia słowa na sylaby lub głoski), rozpoznawanie, porównywanie  i rozróżnianie fonemów, opuszczanie, dodawanie lub zastępowanie głosek/sylab. Z kolei te umiejętności są podstawą rozwoju zdolności czytania i pisania. Przetwarzanie fonologiczne pozwala na rozumienie  i interpretowanie znaczeń i treści przekazywanych w komunikacie językowym.  </vt:lpstr>
      <vt:lpstr> Badania wskazują, że istnieje silny związek pomiędzy poziomem rozwoju świadomości językowej, a tempem i jakością opanowywania umiejętności czytania i pisania. Z tego powodu ćwiczenia stymulujące rozwój systemu fonologicznego są niezwykle istotne, szczególnie  u dzieci z trudnościami w uczeniu się.    </vt:lpstr>
      <vt:lpstr>Mając na uwadze ogromne znaczenie przetwarzania fonologicznego w nabywaniu i rozwoju umiejętności językowych Trening Neuroflow®  został rozszerzony o moduł fonologiczny.</vt:lpstr>
      <vt:lpstr>Efektem ćwiczeń jest poszerzenie kompetencji językowych, usprawnienie pamięci słuchowej, wzmocnienie pamięci sekwencyjnej. Lepsze przetwarzanie słuchowe  i językowe, zdolność poprawnego różnicowania dźwięków mowy przekładają się z kolei na udoskonalenie sprawności artykulacyjnych (wyrazistość artykulacyjna, prozodia), a także wzmocnienie zdolności komunikacyjnych. </vt:lpstr>
      <vt:lpstr>Efekty treningu Neuroflow® </vt:lpstr>
      <vt:lpstr> Aktywny Trening Słuchowy metodą Neuroflow® usprawnia:   → różnicowanie dźwięków mowy, naukę czytania i pisania, naukę języków obcych,   → utrzymanie uwagi na głosie nauczyciela w szumie i hałasie,   → podzielność uwagi, gdy jednocześnie mówi kilka osób,    → wydłuża pamięci słuchową,    → rozwija mowę, prawidłową artykulację i melodię języka.   W efekcie skutkuje poprawą wyników w nauce, szczególnie w zakresie umiejętności czytania, pisania ze słuchu i uczenia się drogą słuchową.   </vt:lpstr>
      <vt:lpstr>         Po zakończeniu treningu Neuroflow®  następuje również:   → poprawa pewności siebie,   → wzrost samooceny,   → obniżenie poziomu stresu przy wykonywaniu trudnych zadań,   → poprawa komunikacji z rówieśnikami, polepszenie relacji społecznych.</vt:lpstr>
      <vt:lpstr>Jak możesz pomóc dziecku?  Profesjonalna diagnoza jest konieczna do tego, aby rozpocząć proces leczenia wg indywidualnie dobranego programu terapeutycznego. Od niedawna w Polsce dostępny jest program do terapii dzieci z zaburzeniami przetwarzania słuchowego APD o nazwie Neuroflow®  Aktywny Trening Słuchowy.   Diagnozę można wykonać on-line w Poradni Psychologiczno – Pedagogicznej w Wieluniu. Wystarczy pobrać ze strony www.poradnia.wielun.pl  wniosek  o diagnozę i złożyć w poradni.</vt:lpstr>
      <vt:lpstr>          UMÓW DZIECKO NA DIAGNOZĘ W JEDNYM   Z CERTYFIKOWANYCH OŚRODKÓW NEUROFLOW ATS®   www.neuroflow.pl </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TRENING WYŻSZYCH FUNKCJI SŁUCHOWYCH  METODĄ NEUROFLOW W POPRAWIE WYNIKÓW W NAUCE , SZCZEGÓLNIE W ZAKRESIE CZYTANIA, PISANIA I UCZENIA SIĘ DROGĄ SŁUCHOWĄ</dc:title>
  <dc:creator>Asus</dc:creator>
  <cp:lastModifiedBy>JANUSZ JASIŃSKI</cp:lastModifiedBy>
  <cp:revision>38</cp:revision>
  <dcterms:created xsi:type="dcterms:W3CDTF">2020-02-24T19:51:07Z</dcterms:created>
  <dcterms:modified xsi:type="dcterms:W3CDTF">2020-05-12T11:15:11Z</dcterms:modified>
</cp:coreProperties>
</file>