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8" r:id="rId3"/>
    <p:sldId id="302" r:id="rId4"/>
    <p:sldId id="273" r:id="rId5"/>
    <p:sldId id="274" r:id="rId6"/>
    <p:sldId id="275" r:id="rId7"/>
    <p:sldId id="276" r:id="rId8"/>
    <p:sldId id="270" r:id="rId9"/>
    <p:sldId id="271" r:id="rId10"/>
    <p:sldId id="299" r:id="rId11"/>
    <p:sldId id="300" r:id="rId12"/>
    <p:sldId id="301" r:id="rId13"/>
    <p:sldId id="261" r:id="rId14"/>
    <p:sldId id="258" r:id="rId15"/>
    <p:sldId id="259" r:id="rId16"/>
    <p:sldId id="26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2" r:id="rId26"/>
    <p:sldId id="280" r:id="rId27"/>
    <p:sldId id="279" r:id="rId28"/>
    <p:sldId id="282" r:id="rId29"/>
    <p:sldId id="281" r:id="rId30"/>
    <p:sldId id="294" r:id="rId31"/>
    <p:sldId id="284" r:id="rId32"/>
    <p:sldId id="288" r:id="rId33"/>
    <p:sldId id="289" r:id="rId34"/>
    <p:sldId id="283" r:id="rId35"/>
    <p:sldId id="293" r:id="rId36"/>
    <p:sldId id="287" r:id="rId37"/>
    <p:sldId id="291" r:id="rId38"/>
    <p:sldId id="295" r:id="rId39"/>
    <p:sldId id="290" r:id="rId40"/>
    <p:sldId id="286" r:id="rId41"/>
    <p:sldId id="292" r:id="rId42"/>
    <p:sldId id="257" r:id="rId43"/>
    <p:sldId id="296" r:id="rId44"/>
    <p:sldId id="297" r:id="rId45"/>
    <p:sldId id="298" r:id="rId46"/>
  </p:sldIdLst>
  <p:sldSz cx="12192000" cy="6858000"/>
  <p:notesSz cx="6797675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97D3084-F630-412B-BF22-14BF9EF43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DA20B78-E931-4EA5-BA1C-6ED7254457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1FC-1843-48B8-8EC1-94EF9CD1C080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54AD95-B825-48E7-99F9-D2C1CDF5D5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268497-045D-4025-94F7-B799AAF6E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3107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8C62-455A-46E7-945E-62DC7A79B1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18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88A60-5C0C-41FE-A693-14405ACF3FF5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87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3292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3B573-1BF8-421B-B62C-B955A56C18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19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617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70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814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630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2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976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829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696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71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55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83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684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42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252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545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61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938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628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537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064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723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44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01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362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9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686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535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1903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135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549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991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849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65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19637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881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721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686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317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40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89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79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35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02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B573-1BF8-421B-B62C-B955A56C188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16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1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75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3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0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05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82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1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2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1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01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89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0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7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4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81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87D7AC-58F8-472D-908E-0B7DBB87D729}" type="datetimeFigureOut">
              <a:rPr lang="pl-PL" smtClean="0"/>
              <a:t>15.03.2018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863FF8-3BAF-43D4-8555-1412D20111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55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PosicionesPrimeraGuerraBalc%C3%A1nica-de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Dardanel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.wikipedia.org/wiki/Modu%C5%82:Mapa/dane/Morze_Czarn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Provincia_imperial_de_Bosnia_y_Herzegovin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D6919E-D062-45C1-BB5B-576D56A81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Świat na drodze do wojny.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68871B-799C-4531-B1D4-ABF9B81D2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Koniec „ La </a:t>
            </a:r>
            <a:r>
              <a:rPr lang="pl-PL" dirty="0" err="1"/>
              <a:t>belle</a:t>
            </a:r>
            <a:r>
              <a:rPr lang="pl-PL" dirty="0"/>
              <a:t> </a:t>
            </a:r>
            <a:r>
              <a:rPr lang="pl-PL" dirty="0" err="1"/>
              <a:t>epoque</a:t>
            </a:r>
            <a:r>
              <a:rPr lang="pl-PL" dirty="0"/>
              <a:t> 1871 -  1914”. </a:t>
            </a:r>
          </a:p>
        </p:txBody>
      </p:sp>
    </p:spTree>
    <p:extLst>
      <p:ext uri="{BB962C8B-B14F-4D97-AF65-F5344CB8AC3E}">
        <p14:creationId xmlns:p14="http://schemas.microsoft.com/office/powerpoint/2010/main" val="35335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F56EA-F88F-4393-B7E4-483E8CA4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Konflikt niemiecko – francuski od 1871 roku</a:t>
            </a:r>
            <a:br>
              <a:rPr lang="pl-PL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 o Alzację i Lotaryngię.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C9F4A05-5D67-48EC-B833-7C861C50E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4727"/>
            <a:ext cx="4266588" cy="3573268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B6C6F85-1D00-4DA3-9D07-D7F20673D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2414727"/>
            <a:ext cx="3716199" cy="35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37CB4F7B-44E6-4FD6-BDE2-C81B63DCD4E6}"/>
              </a:ext>
            </a:extLst>
          </p:cNvPr>
          <p:cNvSpPr/>
          <p:nvPr/>
        </p:nvSpPr>
        <p:spPr>
          <a:xfrm>
            <a:off x="1239914" y="692458"/>
            <a:ext cx="9712171" cy="4918230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Jak Niemcy postrzegali siebie jako mocarstwo ?</a:t>
            </a:r>
          </a:p>
          <a:p>
            <a:pPr algn="ctr"/>
            <a:r>
              <a:rPr lang="pl-PL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Strona 158 podręcznik</a:t>
            </a:r>
          </a:p>
        </p:txBody>
      </p:sp>
    </p:spTree>
    <p:extLst>
      <p:ext uri="{BB962C8B-B14F-4D97-AF65-F5344CB8AC3E}">
        <p14:creationId xmlns:p14="http://schemas.microsoft.com/office/powerpoint/2010/main" val="46967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37CB4F7B-44E6-4FD6-BDE2-C81B63DCD4E6}"/>
              </a:ext>
            </a:extLst>
          </p:cNvPr>
          <p:cNvSpPr/>
          <p:nvPr/>
        </p:nvSpPr>
        <p:spPr>
          <a:xfrm>
            <a:off x="1239914" y="692458"/>
            <a:ext cx="9712171" cy="4918230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Musimy </a:t>
            </a:r>
            <a:r>
              <a:rPr lang="pl-PL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mieć prawdziwe kolonie, gdzie niemieccy emigranci mogliby się osiedlać </a:t>
            </a:r>
            <a:br>
              <a:rPr lang="pl-PL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pl-PL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i rozpowszechniać narodowe ideały ojczyzny, musimy mieć flotę i stacje węglowe, aby utrzymać kolonie, które nabędziemy</a:t>
            </a:r>
            <a:r>
              <a:rPr lang="pl-PL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650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92D9D-0E6E-4D20-A970-2E4DB627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/>
              <a:t>BAŁKANY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DBC62378-1EB7-4B90-9137-58FD3A142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9986" y="690921"/>
            <a:ext cx="5233160" cy="5310607"/>
          </a:xfrm>
        </p:spPr>
      </p:pic>
    </p:spTree>
    <p:extLst>
      <p:ext uri="{BB962C8B-B14F-4D97-AF65-F5344CB8AC3E}">
        <p14:creationId xmlns:p14="http://schemas.microsoft.com/office/powerpoint/2010/main" val="304333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DFE13-7F95-4DFA-85A9-A5D524BB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BOSFOR I DARDANELLE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8CC5C6E-13C7-4D07-AEE6-0B9BCBB40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7115" y="2476824"/>
            <a:ext cx="5513282" cy="3399044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C694207-FE55-496D-BDB5-240BBC82A83D}"/>
              </a:ext>
            </a:extLst>
          </p:cNvPr>
          <p:cNvSpPr/>
          <p:nvPr/>
        </p:nvSpPr>
        <p:spPr>
          <a:xfrm>
            <a:off x="6826928" y="2547891"/>
            <a:ext cx="4474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Bookman Old Style" panose="02050604050505020204" pitchFamily="18" charset="0"/>
              </a:rPr>
              <a:t>CIEŚNINY CZARNOMORSKIE ŁĄCZĄCE </a:t>
            </a:r>
            <a:br>
              <a:rPr lang="pl-PL" sz="2400" dirty="0">
                <a:latin typeface="Bookman Old Style" panose="02050604050505020204" pitchFamily="18" charset="0"/>
              </a:rPr>
            </a:br>
            <a:r>
              <a:rPr lang="pl-PL" sz="2400" dirty="0">
                <a:latin typeface="Bookman Old Style" panose="02050604050505020204" pitchFamily="18" charset="0"/>
              </a:rPr>
              <a:t>MORZE CZARNE </a:t>
            </a:r>
            <a:br>
              <a:rPr lang="pl-PL" sz="2400" dirty="0">
                <a:latin typeface="Bookman Old Style" panose="02050604050505020204" pitchFamily="18" charset="0"/>
              </a:rPr>
            </a:br>
            <a:r>
              <a:rPr lang="pl-PL" sz="2400" dirty="0">
                <a:latin typeface="Bookman Old Style" panose="02050604050505020204" pitchFamily="18" charset="0"/>
              </a:rPr>
              <a:t>Z MORZEM EGEJSKIM</a:t>
            </a:r>
            <a:br>
              <a:rPr lang="pl-PL" sz="2400" dirty="0">
                <a:latin typeface="Bookman Old Style" panose="02050604050505020204" pitchFamily="18" charset="0"/>
              </a:rPr>
            </a:br>
            <a:r>
              <a:rPr lang="pl-PL" sz="2400" dirty="0">
                <a:latin typeface="Bookman Old Style" panose="02050604050505020204" pitchFamily="18" charset="0"/>
              </a:rPr>
              <a:t> I MORZEM ŚRÓDZIEMNYM</a:t>
            </a:r>
          </a:p>
        </p:txBody>
      </p:sp>
    </p:spTree>
    <p:extLst>
      <p:ext uri="{BB962C8B-B14F-4D97-AF65-F5344CB8AC3E}">
        <p14:creationId xmlns:p14="http://schemas.microsoft.com/office/powerpoint/2010/main" val="241281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94962-F00D-4021-A90A-DD8A4555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Morze Czarne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473A298-9651-4865-B32E-A57EFC791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9304" y="2021200"/>
            <a:ext cx="5690587" cy="3532906"/>
          </a:xfrm>
        </p:spPr>
      </p:pic>
    </p:spTree>
    <p:extLst>
      <p:ext uri="{BB962C8B-B14F-4D97-AF65-F5344CB8AC3E}">
        <p14:creationId xmlns:p14="http://schemas.microsoft.com/office/powerpoint/2010/main" val="861406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219BCD03-2F83-4571-8A71-046CEA0D3657}"/>
              </a:ext>
            </a:extLst>
          </p:cNvPr>
          <p:cNvSpPr/>
          <p:nvPr/>
        </p:nvSpPr>
        <p:spPr>
          <a:xfrm>
            <a:off x="1491449" y="1065320"/>
            <a:ext cx="9436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/>
              <a:t>Rosja pragnęła swobodnego dostępu floty do Morza Śródziemnego. Aby to osiągnąć </a:t>
            </a:r>
            <a:br>
              <a:rPr lang="pl-PL" sz="4800" dirty="0"/>
            </a:br>
            <a:r>
              <a:rPr lang="pl-PL" sz="4800" dirty="0"/>
              <a:t> próbowała podporządkować sobie  osłabione Imperium Osmańskie. </a:t>
            </a:r>
          </a:p>
          <a:p>
            <a:r>
              <a:rPr lang="pl-PL" sz="4800" dirty="0"/>
              <a:t>Na to nie zgadzała się Wielka Brytania </a:t>
            </a:r>
          </a:p>
        </p:txBody>
      </p:sp>
    </p:spTree>
    <p:extLst>
      <p:ext uri="{BB962C8B-B14F-4D97-AF65-F5344CB8AC3E}">
        <p14:creationId xmlns:p14="http://schemas.microsoft.com/office/powerpoint/2010/main" val="344900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5C3693-D433-48C3-8323-57088998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1877-1878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F20388-4B59-4288-9C4F-36534125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/>
              <a:t>WOJNA ROSYJSKO – TURECKA </a:t>
            </a:r>
            <a:br>
              <a:rPr lang="pl-PL" dirty="0"/>
            </a:br>
            <a:r>
              <a:rPr lang="pl-PL" dirty="0"/>
              <a:t>ZAKOŃCZONA KONGRESEM BERLIŃSKIM :</a:t>
            </a:r>
          </a:p>
          <a:p>
            <a:r>
              <a:rPr lang="pl-PL" i="1" dirty="0"/>
              <a:t>RUMUNIA SERBIA I CZARNOGÓRA</a:t>
            </a:r>
            <a:br>
              <a:rPr lang="pl-PL" i="1" dirty="0"/>
            </a:br>
            <a:r>
              <a:rPr lang="pl-PL" i="1" dirty="0"/>
              <a:t> UZYSKUJĄ NIEPODLEGŁOŚĆ</a:t>
            </a:r>
          </a:p>
          <a:p>
            <a:r>
              <a:rPr lang="pl-PL" i="1" dirty="0"/>
              <a:t>BUŁGARIA POZOSTAJE LENNEM TURCJI</a:t>
            </a:r>
            <a:br>
              <a:rPr lang="pl-PL" i="1" dirty="0"/>
            </a:br>
            <a:r>
              <a:rPr lang="pl-PL" i="1" dirty="0"/>
              <a:t>BOŚNIA I HERCGOWINA POD KONTROLĄ AUSTRO-WĘGIER</a:t>
            </a:r>
          </a:p>
        </p:txBody>
      </p:sp>
    </p:spTree>
    <p:extLst>
      <p:ext uri="{BB962C8B-B14F-4D97-AF65-F5344CB8AC3E}">
        <p14:creationId xmlns:p14="http://schemas.microsoft.com/office/powerpoint/2010/main" val="73289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FDB55-6E84-4CFB-AFA9-AFD7EF22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BOŚNIA I HERCEGOWINA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27A02DF-8F54-425F-8AB2-7FB7F222E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8890" y="2157810"/>
            <a:ext cx="4348282" cy="3287301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6C253CE-550F-4CF7-A9AF-0F3E4C8A2ADD}"/>
              </a:ext>
            </a:extLst>
          </p:cNvPr>
          <p:cNvSpPr/>
          <p:nvPr/>
        </p:nvSpPr>
        <p:spPr>
          <a:xfrm>
            <a:off x="5513032" y="2476870"/>
            <a:ext cx="3630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1908 roku AUSTRO – WĘGRY PODPORZADKOWAŁY SOBIE BOŚNIĘ I HERCEGOWINĘ ANEKTUJĄC TE ZIEMIE. </a:t>
            </a:r>
          </a:p>
        </p:txBody>
      </p:sp>
    </p:spTree>
    <p:extLst>
      <p:ext uri="{BB962C8B-B14F-4D97-AF65-F5344CB8AC3E}">
        <p14:creationId xmlns:p14="http://schemas.microsoft.com/office/powerpoint/2010/main" val="1838275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575D81-7455-48F7-A174-577D3AA3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wojna bałkańska 1912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55D7C8-C791-4C4E-B08F-ADA2F971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SERBIA, CZARNOGÓRA BUŁGARIA I GRECJA POKONAŁY TURCJĘ.</a:t>
            </a:r>
          </a:p>
          <a:p>
            <a:r>
              <a:rPr lang="pl-PL" dirty="0"/>
              <a:t>PODPISANY TRAKTAT w 1913 Roku pozbawił imperium osmańskie (Turcję) większości ziem w Europie. Powstała ALBANIA. </a:t>
            </a:r>
          </a:p>
        </p:txBody>
      </p:sp>
    </p:spTree>
    <p:extLst>
      <p:ext uri="{BB962C8B-B14F-4D97-AF65-F5344CB8AC3E}">
        <p14:creationId xmlns:p14="http://schemas.microsoft.com/office/powerpoint/2010/main" val="247422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A1A7687-4D40-4A9B-B7DB-94E5A8D14771}"/>
              </a:ext>
            </a:extLst>
          </p:cNvPr>
          <p:cNvSpPr txBox="1"/>
          <p:nvPr/>
        </p:nvSpPr>
        <p:spPr>
          <a:xfrm>
            <a:off x="1233996" y="1260629"/>
            <a:ext cx="921502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Jak politycy kierujący państwami i  ludzie przełomu XIX </a:t>
            </a:r>
            <a:br>
              <a:rPr lang="pl-PL" sz="2800" b="1" dirty="0"/>
            </a:br>
            <a:r>
              <a:rPr lang="pl-PL" sz="2800" b="1" dirty="0"/>
              <a:t>i XX wieku  doprowadzili  w 1914 roku do wybuchu I wojny światowej ?</a:t>
            </a:r>
          </a:p>
          <a:p>
            <a:r>
              <a:rPr lang="pl-PL" sz="2600" dirty="0"/>
              <a:t>1) Jakie była przyczyna/y najważniejszych konfliktów między </a:t>
            </a:r>
            <a:r>
              <a:rPr lang="pl-PL" sz="2600" b="1" dirty="0"/>
              <a:t>mocarstwami europejskimi </a:t>
            </a:r>
            <a:r>
              <a:rPr lang="pl-PL" sz="2600" dirty="0"/>
              <a:t>na przełomie XIX i XX wieku ? </a:t>
            </a:r>
          </a:p>
          <a:p>
            <a:r>
              <a:rPr lang="pl-PL" sz="2600" dirty="0"/>
              <a:t>2) Co to było trójprzymierze i trójporozumienie ? Jak doszło do ich powstania ?</a:t>
            </a:r>
          </a:p>
          <a:p>
            <a:r>
              <a:rPr lang="pl-PL" sz="2600" dirty="0"/>
              <a:t>4) Jakie nowe rodzaje uzbrojenia skonstruowano w końcu XIX i na początku XX wieku ? Jakie miało to znaczenie dla zwykłych ludzi ?</a:t>
            </a:r>
          </a:p>
          <a:p>
            <a:r>
              <a:rPr lang="pl-PL" sz="2600" dirty="0"/>
              <a:t>5) Jaką rolę dla Rosji odgrywały cieśniny czarnomorskie ?</a:t>
            </a:r>
          </a:p>
          <a:p>
            <a:r>
              <a:rPr lang="pl-PL" sz="2600" dirty="0"/>
              <a:t>6 Jak przebiegały wojny  na Bałkanach ? Gdzie leżą Bałkany ? </a:t>
            </a:r>
          </a:p>
          <a:p>
            <a:r>
              <a:rPr lang="pl-PL" sz="2600" dirty="0"/>
              <a:t>7) Co to był kocioł bałkański </a:t>
            </a:r>
          </a:p>
          <a:p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60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DAE633-ED8F-4BBC-86D8-43A04137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 WOJNA BAŁKAŃSKA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106CA4D-71AE-4D22-9A1B-B7F5133C1E3D}"/>
              </a:ext>
            </a:extLst>
          </p:cNvPr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Wywołała ją Bułgaria a przeciwko niej wystąpiły Serbia, Grecja, Rumunia, Czarnogóra i Turcja. Wojna zakończyła się klęską Bułgarii.</a:t>
            </a:r>
            <a:br>
              <a:rPr lang="pl-PL" dirty="0"/>
            </a:br>
            <a:r>
              <a:rPr lang="pl-PL" dirty="0"/>
              <a:t>Bułgaria utraciła większość ziem zdobytych w I wojnie bałkańskiej. </a:t>
            </a:r>
          </a:p>
        </p:txBody>
      </p:sp>
    </p:spTree>
    <p:extLst>
      <p:ext uri="{BB962C8B-B14F-4D97-AF65-F5344CB8AC3E}">
        <p14:creationId xmlns:p14="http://schemas.microsoft.com/office/powerpoint/2010/main" val="35696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D9C737-F097-4658-B22A-FEB23820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Skutek wojen bałkańskich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85E1C67-EDA8-41A5-8831-FDEF136D182C}"/>
              </a:ext>
            </a:extLst>
          </p:cNvPr>
          <p:cNvSpPr/>
          <p:nvPr/>
        </p:nvSpPr>
        <p:spPr>
          <a:xfrm>
            <a:off x="3048000" y="26903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Zaostrzyły się konflikty między mocarstwami europejskimi: </a:t>
            </a:r>
          </a:p>
          <a:p>
            <a:r>
              <a:rPr lang="pl-PL" dirty="0"/>
              <a:t>ROSJĄ </a:t>
            </a:r>
          </a:p>
          <a:p>
            <a:r>
              <a:rPr lang="pl-PL" dirty="0"/>
              <a:t>AUSTRO-WĘGRAMI NIEMCAMI</a:t>
            </a:r>
          </a:p>
          <a:p>
            <a:r>
              <a:rPr lang="pl-PL" dirty="0"/>
              <a:t>WIELKĄ BRYTANIĄ</a:t>
            </a:r>
          </a:p>
        </p:txBody>
      </p:sp>
    </p:spTree>
    <p:extLst>
      <p:ext uri="{BB962C8B-B14F-4D97-AF65-F5344CB8AC3E}">
        <p14:creationId xmlns:p14="http://schemas.microsoft.com/office/powerpoint/2010/main" val="79717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513C157-C7FC-4554-AE92-55B27DCDC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4" y="949903"/>
            <a:ext cx="3415312" cy="4958194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DDB0FF0-B607-478C-920A-0FF9D04C1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5" y="794290"/>
            <a:ext cx="3891349" cy="526942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E73840-1881-4960-A533-C8FB5D31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179" y="1932043"/>
            <a:ext cx="9601196" cy="3430070"/>
          </a:xfrm>
        </p:spPr>
        <p:txBody>
          <a:bodyPr>
            <a:normAutofit/>
          </a:bodyPr>
          <a:lstStyle/>
          <a:p>
            <a:r>
              <a:rPr lang="pl-PL" sz="3600" dirty="0"/>
              <a:t>KOCIOŁ</a:t>
            </a:r>
            <a:br>
              <a:rPr lang="pl-PL" sz="3600" dirty="0"/>
            </a:br>
            <a:r>
              <a:rPr lang="pl-PL" sz="3600" dirty="0"/>
              <a:t> BAŁKANSKI</a:t>
            </a:r>
            <a:br>
              <a:rPr lang="pl-PL" dirty="0"/>
            </a:br>
            <a:r>
              <a:rPr lang="pl-PL" sz="1800" dirty="0"/>
              <a:t>Region Europy </a:t>
            </a:r>
            <a:br>
              <a:rPr lang="pl-PL" sz="1800" dirty="0"/>
            </a:br>
            <a:r>
              <a:rPr lang="pl-PL" sz="1800" dirty="0"/>
              <a:t>będący miejscem wielu napięć</a:t>
            </a:r>
            <a:br>
              <a:rPr lang="pl-PL" sz="1800" dirty="0"/>
            </a:br>
            <a:r>
              <a:rPr lang="pl-PL" sz="1800" dirty="0"/>
              <a:t>  na tle narodowym i religijnym</a:t>
            </a:r>
          </a:p>
        </p:txBody>
      </p:sp>
    </p:spTree>
    <p:extLst>
      <p:ext uri="{BB962C8B-B14F-4D97-AF65-F5344CB8AC3E}">
        <p14:creationId xmlns:p14="http://schemas.microsoft.com/office/powerpoint/2010/main" val="379074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AF38C3-1636-4351-9082-8D2AF1B5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440" y="2596189"/>
            <a:ext cx="9437701" cy="3119351"/>
          </a:xfrm>
        </p:spPr>
        <p:txBody>
          <a:bodyPr>
            <a:normAutofit/>
          </a:bodyPr>
          <a:lstStyle/>
          <a:p>
            <a:pPr algn="r"/>
            <a:r>
              <a:rPr lang="pl-PL" sz="2800" dirty="0">
                <a:solidFill>
                  <a:srgbClr val="00B050"/>
                </a:solidFill>
              </a:rPr>
              <a:t>TRÓJPRZYMIERZE</a:t>
            </a:r>
            <a:br>
              <a:rPr lang="pl-PL" sz="2800" dirty="0">
                <a:solidFill>
                  <a:srgbClr val="00B050"/>
                </a:solidFill>
              </a:rPr>
            </a:br>
            <a:r>
              <a:rPr lang="pl-PL" sz="2800" dirty="0">
                <a:solidFill>
                  <a:srgbClr val="00B050"/>
                </a:solidFill>
              </a:rPr>
              <a:t> –PAŃSTWA CENTRALNE</a:t>
            </a:r>
            <a:br>
              <a:rPr lang="pl-PL" sz="2800" dirty="0">
                <a:solidFill>
                  <a:srgbClr val="00B050"/>
                </a:solidFill>
              </a:rPr>
            </a:br>
            <a:r>
              <a:rPr lang="pl-PL" sz="2800" dirty="0">
                <a:solidFill>
                  <a:srgbClr val="00B050"/>
                </a:solidFill>
              </a:rPr>
              <a:t>Włochy, Niemcy, Austro-Węgry</a:t>
            </a:r>
            <a:br>
              <a:rPr lang="pl-PL" sz="2800" dirty="0">
                <a:solidFill>
                  <a:srgbClr val="00B050"/>
                </a:solidFill>
              </a:rPr>
            </a:br>
            <a:r>
              <a:rPr lang="pl-PL" sz="2800" dirty="0">
                <a:solidFill>
                  <a:srgbClr val="00B050"/>
                </a:solidFill>
              </a:rPr>
              <a:t>1882 rok </a:t>
            </a:r>
            <a:br>
              <a:rPr lang="pl-PL" sz="2800" dirty="0">
                <a:solidFill>
                  <a:srgbClr val="00B050"/>
                </a:solidFill>
              </a:rPr>
            </a:br>
            <a:r>
              <a:rPr lang="pl-PL" sz="2800" dirty="0">
                <a:solidFill>
                  <a:srgbClr val="00B050"/>
                </a:solidFill>
              </a:rPr>
              <a:t>Układ państw skierowany</a:t>
            </a:r>
            <a:br>
              <a:rPr lang="pl-PL" sz="2800" dirty="0">
                <a:solidFill>
                  <a:srgbClr val="00B050"/>
                </a:solidFill>
              </a:rPr>
            </a:br>
            <a:r>
              <a:rPr lang="pl-PL" sz="2800" dirty="0">
                <a:solidFill>
                  <a:srgbClr val="00B050"/>
                </a:solidFill>
              </a:rPr>
              <a:t> przeciwko Rosji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8580B8E-3DB7-40AE-B57D-B042D7E68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9" y="648821"/>
            <a:ext cx="5605342" cy="5066719"/>
          </a:xfrm>
        </p:spPr>
      </p:pic>
    </p:spTree>
    <p:extLst>
      <p:ext uri="{BB962C8B-B14F-4D97-AF65-F5344CB8AC3E}">
        <p14:creationId xmlns:p14="http://schemas.microsoft.com/office/powerpoint/2010/main" val="200150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B2D06-502E-499B-975E-4C493BB1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ENTENTA - TRÓJPOROZUMIENIE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6298D5E-31E4-478F-BE61-04BFAF503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3" y="2285999"/>
            <a:ext cx="3670585" cy="3317875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F0DA2C9-998E-4B61-91DF-FD203F4E9F06}"/>
              </a:ext>
            </a:extLst>
          </p:cNvPr>
          <p:cNvSpPr/>
          <p:nvPr/>
        </p:nvSpPr>
        <p:spPr>
          <a:xfrm>
            <a:off x="6033856" y="2699213"/>
            <a:ext cx="304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1892 – Rosja zawiera układ z Francją </a:t>
            </a:r>
          </a:p>
          <a:p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1904 Wielka Brytania zawiera sojusz z Francją </a:t>
            </a:r>
            <a:b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1907 Rosja zawiera układ z Wielką Brytanią </a:t>
            </a:r>
          </a:p>
        </p:txBody>
      </p:sp>
    </p:spTree>
    <p:extLst>
      <p:ext uri="{BB962C8B-B14F-4D97-AF65-F5344CB8AC3E}">
        <p14:creationId xmlns:p14="http://schemas.microsoft.com/office/powerpoint/2010/main" val="385630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79AB28-6D97-471A-A4C9-3C3E773236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1431" y="982662"/>
            <a:ext cx="9609137" cy="1147980"/>
          </a:xfrm>
        </p:spPr>
        <p:txBody>
          <a:bodyPr/>
          <a:lstStyle/>
          <a:p>
            <a:r>
              <a:rPr lang="pl-PL" dirty="0"/>
              <a:t>Przyczyny wybuchu I wojny światowej: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0D1DAC-6663-4B66-8C7F-2F811AC6A33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1431" y="1908699"/>
            <a:ext cx="9506775" cy="18269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l-PL" sz="6400" dirty="0"/>
              <a:t>Wyścig zbrojeń; powstanie nowego uzbrojenia karabin maszynowy </a:t>
            </a:r>
            <a:r>
              <a:rPr lang="pl-PL" sz="6400" b="1" dirty="0" err="1"/>
              <a:t>hotchkiss</a:t>
            </a:r>
            <a:r>
              <a:rPr lang="pl-PL" sz="6400" dirty="0"/>
              <a:t>, doskonalenie artylerii, powstanie moździerzy, siły powietrzne złożone ze sterowców, balonów i samolotów;</a:t>
            </a:r>
            <a:br>
              <a:rPr lang="pl-PL" sz="6400" dirty="0"/>
            </a:br>
            <a:r>
              <a:rPr lang="pl-PL" sz="6400" dirty="0"/>
              <a:t> powstanie nowego typu okrętu </a:t>
            </a:r>
            <a:r>
              <a:rPr lang="pl-PL" sz="6400" b="1" dirty="0"/>
              <a:t>drednot</a:t>
            </a:r>
            <a:r>
              <a:rPr lang="pl-PL" sz="6400" dirty="0"/>
              <a:t> ; </a:t>
            </a:r>
            <a:br>
              <a:rPr lang="pl-PL" sz="6400" dirty="0"/>
            </a:br>
            <a:r>
              <a:rPr lang="pl-PL" sz="6400" dirty="0"/>
              <a:t>Propaganda wmawia ludziom, że potęga militarna to to samo co potęga państwa 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50A8AB-EAF3-4712-8F57-A41B092FA92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14815" y="3564384"/>
            <a:ext cx="9609137" cy="232594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dirty="0"/>
              <a:t>Powstanie dwóch sojuszy trójprzymierza i trójporozumienia,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dirty="0"/>
              <a:t>Konflikty między mocarstwami w Europie, Afryce , na Dalekim Wschodzie. Chęć potwierdzenia swojej potęgi lub zmazania dawnych upokorzeń.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dirty="0"/>
              <a:t>Chęć posiadania nowych rynków zbytu dla towarów na całym świecie i dostępu do źródeł energii. Węgiel nie nadawał się do napędu samolotów, czy też nowej generacji okrętów wojennych.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dirty="0"/>
              <a:t>Konflikty w Europie : Kocioł Bałkański , Cieśniny Czarnomorskie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l-PL" dirty="0"/>
              <a:t>Niechęć Francji do Niemiec</a:t>
            </a:r>
          </a:p>
          <a:p>
            <a:pPr marL="285750" indent="-28575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6516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12BB9-3CD4-4477-8689-D5D2349D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669767"/>
          </a:xfrm>
        </p:spPr>
        <p:txBody>
          <a:bodyPr>
            <a:normAutofit/>
          </a:bodyPr>
          <a:lstStyle/>
          <a:p>
            <a:r>
              <a:rPr lang="pl-PL" sz="6000" dirty="0"/>
              <a:t>KTÓRE PAŃSTWO MOGŁO GŁOSIĆ</a:t>
            </a:r>
            <a:br>
              <a:rPr lang="pl-PL" sz="6000" dirty="0"/>
            </a:br>
            <a:r>
              <a:rPr lang="pl-PL" sz="6000" dirty="0"/>
              <a:t>NASTĘPUJĄCE HASŁA:</a:t>
            </a:r>
          </a:p>
        </p:txBody>
      </p:sp>
    </p:spTree>
    <p:extLst>
      <p:ext uri="{BB962C8B-B14F-4D97-AF65-F5344CB8AC3E}">
        <p14:creationId xmlns:p14="http://schemas.microsoft.com/office/powerpoint/2010/main" val="379378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dirty="0"/>
              <a:t>CHCEMY  ODZYSKAĆ  ALZACJĘ  !</a:t>
            </a:r>
          </a:p>
        </p:txBody>
      </p:sp>
    </p:spTree>
    <p:extLst>
      <p:ext uri="{BB962C8B-B14F-4D97-AF65-F5344CB8AC3E}">
        <p14:creationId xmlns:p14="http://schemas.microsoft.com/office/powerpoint/2010/main" val="264719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dirty="0"/>
              <a:t>CHCEMY  ODZYSKAĆ  LOTARYNGIĘ  !</a:t>
            </a:r>
          </a:p>
        </p:txBody>
      </p:sp>
    </p:spTree>
    <p:extLst>
      <p:ext uri="{BB962C8B-B14F-4D97-AF65-F5344CB8AC3E}">
        <p14:creationId xmlns:p14="http://schemas.microsoft.com/office/powerpoint/2010/main" val="3527350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200" dirty="0"/>
              <a:t>MAMY PRAWO TAK JAK INNI POSIADAĆ KOLONIE !</a:t>
            </a:r>
          </a:p>
        </p:txBody>
      </p:sp>
    </p:spTree>
    <p:extLst>
      <p:ext uri="{BB962C8B-B14F-4D97-AF65-F5344CB8AC3E}">
        <p14:creationId xmlns:p14="http://schemas.microsoft.com/office/powerpoint/2010/main" val="27786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stęga: nachylona w dół 1">
            <a:extLst>
              <a:ext uri="{FF2B5EF4-FFF2-40B4-BE49-F238E27FC236}">
                <a16:creationId xmlns:a16="http://schemas.microsoft.com/office/drawing/2014/main" id="{60B5B552-E87E-4FC8-A258-0FAC0F10B5F1}"/>
              </a:ext>
            </a:extLst>
          </p:cNvPr>
          <p:cNvSpPr/>
          <p:nvPr/>
        </p:nvSpPr>
        <p:spPr>
          <a:xfrm>
            <a:off x="809296" y="1145628"/>
            <a:ext cx="10300138" cy="4214649"/>
          </a:xfrm>
          <a:prstGeom prst="ribb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i="1" dirty="0"/>
              <a:t>Otwieram nadzwyczajne posiedzenie  zespołu antykryzysowego poświęconego sytuacji w Europie </a:t>
            </a:r>
          </a:p>
          <a:p>
            <a:pPr algn="ctr"/>
            <a:r>
              <a:rPr lang="pl-PL" sz="3600" i="1" dirty="0"/>
              <a:t>Czas – późna wiosna 1914 roku.  </a:t>
            </a:r>
          </a:p>
        </p:txBody>
      </p:sp>
    </p:spTree>
    <p:extLst>
      <p:ext uri="{BB962C8B-B14F-4D97-AF65-F5344CB8AC3E}">
        <p14:creationId xmlns:p14="http://schemas.microsoft.com/office/powerpoint/2010/main" val="4288359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BUDUJEMY STEROWCE. GRAF VON ZEPPELIN NA PEWNO DA RADĘ ! </a:t>
            </a:r>
          </a:p>
        </p:txBody>
      </p:sp>
    </p:spTree>
    <p:extLst>
      <p:ext uri="{BB962C8B-B14F-4D97-AF65-F5344CB8AC3E}">
        <p14:creationId xmlns:p14="http://schemas.microsoft.com/office/powerpoint/2010/main" val="2355446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MAMY PRAWO POSIADAĆ FLOTĘ ! </a:t>
            </a:r>
          </a:p>
        </p:txBody>
      </p:sp>
    </p:spTree>
    <p:extLst>
      <p:ext uri="{BB962C8B-B14F-4D97-AF65-F5344CB8AC3E}">
        <p14:creationId xmlns:p14="http://schemas.microsoft.com/office/powerpoint/2010/main" val="838060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ZBUDUJEMY DREDNOTY. </a:t>
            </a:r>
          </a:p>
        </p:txBody>
      </p:sp>
    </p:spTree>
    <p:extLst>
      <p:ext uri="{BB962C8B-B14F-4D97-AF65-F5344CB8AC3E}">
        <p14:creationId xmlns:p14="http://schemas.microsoft.com/office/powerpoint/2010/main" val="961156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CHCEMY KONTROLI NAD CIEŚNINAMI MORSKIMI BOSFOR</a:t>
            </a:r>
            <a:br>
              <a:rPr lang="pl-PL" sz="6600" dirty="0"/>
            </a:br>
            <a:r>
              <a:rPr lang="pl-PL" sz="6600" dirty="0"/>
              <a:t> I DARDANELLE. </a:t>
            </a:r>
          </a:p>
        </p:txBody>
      </p:sp>
    </p:spTree>
    <p:extLst>
      <p:ext uri="{BB962C8B-B14F-4D97-AF65-F5344CB8AC3E}">
        <p14:creationId xmlns:p14="http://schemas.microsoft.com/office/powerpoint/2010/main" val="3060998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CHCEMY ZMAZAĆ HAŃBĘ PO SZYBKIEJ KAPITULACJI W WOJNIE Z PRUSAMI ! </a:t>
            </a:r>
          </a:p>
        </p:txBody>
      </p:sp>
    </p:spTree>
    <p:extLst>
      <p:ext uri="{BB962C8B-B14F-4D97-AF65-F5344CB8AC3E}">
        <p14:creationId xmlns:p14="http://schemas.microsoft.com/office/powerpoint/2010/main" val="1855741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UZYSKALIŚMY NIEPODLEGŁOŚĆ W 1913 ROKU. </a:t>
            </a:r>
          </a:p>
        </p:txBody>
      </p:sp>
    </p:spTree>
    <p:extLst>
      <p:ext uri="{BB962C8B-B14F-4D97-AF65-F5344CB8AC3E}">
        <p14:creationId xmlns:p14="http://schemas.microsoft.com/office/powerpoint/2010/main" val="1464629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MY JESTEŚMY PANAMI MÓRZ </a:t>
            </a:r>
            <a:br>
              <a:rPr lang="pl-PL" sz="6600" dirty="0"/>
            </a:br>
            <a:r>
              <a:rPr lang="pl-PL" sz="6600" dirty="0"/>
              <a:t>I OCEANÓW ! </a:t>
            </a:r>
          </a:p>
        </p:txBody>
      </p:sp>
    </p:spTree>
    <p:extLst>
      <p:ext uri="{BB962C8B-B14F-4D97-AF65-F5344CB8AC3E}">
        <p14:creationId xmlns:p14="http://schemas.microsoft.com/office/powerpoint/2010/main" val="1568954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ZAWIERAMY TRÓJPRZYMIERZE. </a:t>
            </a:r>
          </a:p>
        </p:txBody>
      </p:sp>
    </p:spTree>
    <p:extLst>
      <p:ext uri="{BB962C8B-B14F-4D97-AF65-F5344CB8AC3E}">
        <p14:creationId xmlns:p14="http://schemas.microsoft.com/office/powerpoint/2010/main" val="2563655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UZYSKALIŚMY WOLNOŚĆ</a:t>
            </a:r>
            <a:br>
              <a:rPr lang="pl-PL" sz="6600" dirty="0"/>
            </a:br>
            <a:r>
              <a:rPr lang="pl-PL" sz="6600" dirty="0"/>
              <a:t>  W 1878 ROKU. </a:t>
            </a:r>
          </a:p>
        </p:txBody>
      </p:sp>
    </p:spTree>
    <p:extLst>
      <p:ext uri="{BB962C8B-B14F-4D97-AF65-F5344CB8AC3E}">
        <p14:creationId xmlns:p14="http://schemas.microsoft.com/office/powerpoint/2010/main" val="3389311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BOŚNIA</a:t>
            </a:r>
            <a:br>
              <a:rPr lang="pl-PL" sz="6600" dirty="0"/>
            </a:br>
            <a:r>
              <a:rPr lang="pl-PL" sz="6600" dirty="0"/>
              <a:t> I HERCEGOWINA MUSI BYĆ PODDANA NASZEJ KONTROLI. </a:t>
            </a:r>
          </a:p>
        </p:txBody>
      </p:sp>
    </p:spTree>
    <p:extLst>
      <p:ext uri="{BB962C8B-B14F-4D97-AF65-F5344CB8AC3E}">
        <p14:creationId xmlns:p14="http://schemas.microsoft.com/office/powerpoint/2010/main" val="355623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C1E59-81AB-4B6D-A846-E35AC71E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Wojna zawsze poprzedzona jest tworzeniem nowych rodzajów broni: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42B180A-2631-4D93-BAA9-0FDAB3A4A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47" y="2254437"/>
            <a:ext cx="4827869" cy="3620902"/>
          </a:xfrm>
        </p:spPr>
      </p:pic>
    </p:spTree>
    <p:extLst>
      <p:ext uri="{BB962C8B-B14F-4D97-AF65-F5344CB8AC3E}">
        <p14:creationId xmlns:p14="http://schemas.microsoft.com/office/powerpoint/2010/main" val="1278344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BĘDZIEMY WSPIERAĆ BURÓW W WALCE  BRYTYJCZYKAMI. </a:t>
            </a:r>
          </a:p>
        </p:txBody>
      </p:sp>
    </p:spTree>
    <p:extLst>
      <p:ext uri="{BB962C8B-B14F-4D97-AF65-F5344CB8AC3E}">
        <p14:creationId xmlns:p14="http://schemas.microsoft.com/office/powerpoint/2010/main" val="1988038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: poziomy 1">
            <a:extLst>
              <a:ext uri="{FF2B5EF4-FFF2-40B4-BE49-F238E27FC236}">
                <a16:creationId xmlns:a16="http://schemas.microsoft.com/office/drawing/2014/main" id="{0B0EF095-60DD-4B6B-A71C-FB5083FF6451}"/>
              </a:ext>
            </a:extLst>
          </p:cNvPr>
          <p:cNvSpPr/>
          <p:nvPr/>
        </p:nvSpPr>
        <p:spPr>
          <a:xfrm>
            <a:off x="1040422" y="456690"/>
            <a:ext cx="9942990" cy="5601810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/>
              <a:t>ZADALIŚMY POD CUSZIMĄ KLĘSKĘ ROSJI. </a:t>
            </a:r>
          </a:p>
        </p:txBody>
      </p:sp>
    </p:spTree>
    <p:extLst>
      <p:ext uri="{BB962C8B-B14F-4D97-AF65-F5344CB8AC3E}">
        <p14:creationId xmlns:p14="http://schemas.microsoft.com/office/powerpoint/2010/main" val="837302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C1996EF-0396-4D57-8CAB-183955106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40" y="1302428"/>
            <a:ext cx="4314547" cy="269659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3C2E868-6C55-42C7-AEB7-B3C7625EDE0B}"/>
              </a:ext>
            </a:extLst>
          </p:cNvPr>
          <p:cNvSpPr/>
          <p:nvPr/>
        </p:nvSpPr>
        <p:spPr>
          <a:xfrm>
            <a:off x="1778492" y="4155152"/>
            <a:ext cx="6770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Praktycznie co chwilę pojawiają się kolejne wieści o konflikcie rosyjsko-tureckim. W niedzielę rosyjski niszczyciel oddał strzały ostrzegawcze w kierunku tureckiej łodzi rybackiej na Morzu Egejskim, która mogła doprowadzić do kolizji. Dziś doszło do podobnego incydentu, lecz tym razem na Morzu Czarnym.</a:t>
            </a:r>
          </a:p>
        </p:txBody>
      </p:sp>
    </p:spTree>
    <p:extLst>
      <p:ext uri="{BB962C8B-B14F-4D97-AF65-F5344CB8AC3E}">
        <p14:creationId xmlns:p14="http://schemas.microsoft.com/office/powerpoint/2010/main" val="64866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06354-69D6-4A5B-844F-F59C03A4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Turcja zablokowała cieśniny Bosfor </a:t>
            </a:r>
            <a:br>
              <a:rPr lang="pl-PL" dirty="0"/>
            </a:br>
            <a:r>
              <a:rPr lang="pl-PL" dirty="0"/>
              <a:t>i Dardanele. Rosjanie nie przepłyną.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D1DF33D-6F68-41C5-AB20-E2947919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63" y="2491481"/>
            <a:ext cx="5957688" cy="3384387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AC7F8CC-DD98-4B6A-B4F1-354E7B01F214}"/>
              </a:ext>
            </a:extLst>
          </p:cNvPr>
          <p:cNvSpPr txBox="1"/>
          <p:nvPr/>
        </p:nvSpPr>
        <p:spPr>
          <a:xfrm>
            <a:off x="7588469" y="2491480"/>
            <a:ext cx="37837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Niezależne portale rosyjskie i tureckie donoszą o zablokowaniu przez Turcję cieśnin Bosfor i Dardanele.</a:t>
            </a:r>
          </a:p>
          <a:p>
            <a:endParaRPr lang="pl-PL" sz="1000" dirty="0"/>
          </a:p>
          <a:p>
            <a:r>
              <a:rPr lang="pl-PL" sz="1000" dirty="0"/>
              <a:t>Blokując cieśniny Turcja odcina Rosjanom możliwość przemieszczania się pomiędzy Morzem Czarnym i Śródziemnym. Dodatkowo Turcy rozpoczęli w rejonie manewry antyterrorystyczne.</a:t>
            </a:r>
          </a:p>
          <a:p>
            <a:endParaRPr lang="pl-PL" sz="1000" dirty="0"/>
          </a:p>
          <a:p>
            <a:r>
              <a:rPr lang="pl-PL" sz="1000" dirty="0"/>
              <a:t>Media donoszą też, że rosyjski krążownik „Moskwa” jest śledzony przez dwa tureckie okręty podwodne – „</a:t>
            </a:r>
            <a:r>
              <a:rPr lang="pl-PL" sz="1000" dirty="0" err="1"/>
              <a:t>Dołunaj</a:t>
            </a:r>
            <a:r>
              <a:rPr lang="pl-PL" sz="1000" dirty="0"/>
              <a:t>” i „</a:t>
            </a:r>
            <a:r>
              <a:rPr lang="pl-PL" sz="1000" dirty="0" err="1"/>
              <a:t>Burakreis</a:t>
            </a:r>
            <a:r>
              <a:rPr lang="pl-PL" sz="1000" dirty="0"/>
              <a:t>”. Sztab generalny wojsk Turcji stwierdził jedynie, że te dwa okręty działają we wschodnim rejonie Morza Śródziemnego.</a:t>
            </a:r>
          </a:p>
          <a:p>
            <a:endParaRPr lang="pl-PL" sz="1000" dirty="0"/>
          </a:p>
          <a:p>
            <a:r>
              <a:rPr lang="pl-PL" sz="1000" dirty="0"/>
              <a:t>Tak nagłe ochłodzenie stosunków pomiędzy krajami nastąpiło od kiedy Turcja zestrzeliła rosyjski samolot szturmowy Su-25. W reakcji Rosjanie wysłali nad syryjskie wybrzeże krążownik „Moskwa”, a także wzmocnili eskortę samolotów, które biorą udział w nalotach na ISIS. Prezydent Rosji wprowadził sankcje na tureckie towary i wezwał obywateli aby nie udawali się do Turcji, ponieważ jest tam zbyt niebezpiecznie. Co roku kraj ten odwiedzało 3 mln Rosjan.</a:t>
            </a:r>
          </a:p>
        </p:txBody>
      </p:sp>
    </p:spTree>
    <p:extLst>
      <p:ext uri="{BB962C8B-B14F-4D97-AF65-F5344CB8AC3E}">
        <p14:creationId xmlns:p14="http://schemas.microsoft.com/office/powerpoint/2010/main" val="170980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06354-69D6-4A5B-844F-F59C03A4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024D7E9-A3B6-4E6B-A326-65BAF03D8D47}"/>
              </a:ext>
            </a:extLst>
          </p:cNvPr>
          <p:cNvSpPr/>
          <p:nvPr/>
        </p:nvSpPr>
        <p:spPr>
          <a:xfrm>
            <a:off x="1019502" y="1066799"/>
            <a:ext cx="101529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stosunkach rosyjsko-bułgarskich jest niezrealizowany potencjał” - napisał w piątek rosyjski przywódca Władimir Putin do prezydenta Bułgarii </a:t>
            </a:r>
            <a:r>
              <a:rPr lang="pl-PL" dirty="0" err="1"/>
              <a:t>Rumena</a:t>
            </a:r>
            <a:r>
              <a:rPr lang="pl-PL" dirty="0"/>
              <a:t> </a:t>
            </a:r>
            <a:r>
              <a:rPr lang="pl-PL" dirty="0" err="1"/>
              <a:t>Radewa</a:t>
            </a:r>
            <a:r>
              <a:rPr lang="pl-PL" dirty="0"/>
              <a:t>. Putin zachęca Sofię do zacieśnienia relacji z okazji 25-lecia układu o przyjaźni i współpracy.</a:t>
            </a:r>
          </a:p>
          <a:p>
            <a:r>
              <a:rPr lang="pl-PL" dirty="0"/>
              <a:t>Putin: nie można bez końca znosić chamstwa wobec mojego kraju</a:t>
            </a:r>
          </a:p>
          <a:p>
            <a:endParaRPr lang="pl-PL" dirty="0"/>
          </a:p>
          <a:p>
            <a:r>
              <a:rPr lang="pl-PL" dirty="0"/>
              <a:t>Przywódca Rosji przebywa w Finlandii, gdzie spotkał się z prezydentem tego kraju </a:t>
            </a:r>
            <a:r>
              <a:rPr lang="pl-PL" dirty="0" err="1"/>
              <a:t>Sauli</a:t>
            </a:r>
            <a:r>
              <a:rPr lang="pl-PL" dirty="0"/>
              <a:t> </a:t>
            </a:r>
            <a:r>
              <a:rPr lang="pl-PL" dirty="0" err="1"/>
              <a:t>Niinisto</a:t>
            </a:r>
            <a:r>
              <a:rPr lang="pl-PL" dirty="0"/>
              <a:t>. W trakcie wspólnej konferencji prasowej, Władimir...</a:t>
            </a:r>
          </a:p>
          <a:p>
            <a:r>
              <a:rPr lang="pl-PL" dirty="0"/>
              <a:t>zobacz więcej</a:t>
            </a:r>
          </a:p>
          <a:p>
            <a:endParaRPr lang="pl-PL" dirty="0"/>
          </a:p>
          <a:p>
            <a:r>
              <a:rPr lang="pl-PL" dirty="0"/>
              <a:t>Prezydent Rosji akcentował w swym liście „bogatą historię, więzi przyjaźni oraz kulturalną i duchową bliskość, która zawsze łączyła narody Rosji i Bułgarii”. Podkreślił też, że chociaż rosyjsko-bułgarski układ „pozwolił na rozwój współpracy gospodarczej, w dwustronnych stosunkach pozostaje znaczny, niezrealizowany potencjał”.</a:t>
            </a:r>
          </a:p>
          <a:p>
            <a:endParaRPr lang="pl-PL" dirty="0"/>
          </a:p>
          <a:p>
            <a:r>
              <a:rPr lang="pl-PL" dirty="0" err="1"/>
              <a:t>Radew</a:t>
            </a:r>
            <a:r>
              <a:rPr lang="pl-PL" dirty="0"/>
              <a:t> przypomniał o wystosowanym kilka tygodni temu do Putina zaproszeniu do wizyty w Sofii w 2018 roku w związku z 140. rocznicą wyzwolenia Bułgarii z tureckiej niewoli i wyraził nadzieję, że wizyta rosyjskiego prezydenta przyczyni się do rozwoju współpracy, między innymi w energetyce.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38406DF-4653-4EFA-97D0-B2031A09F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502" y="1870841"/>
            <a:ext cx="9877095" cy="400502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2862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83C5145F-8299-455F-B950-B557E30BF5B5}"/>
              </a:ext>
            </a:extLst>
          </p:cNvPr>
          <p:cNvSpPr/>
          <p:nvPr/>
        </p:nvSpPr>
        <p:spPr>
          <a:xfrm>
            <a:off x="819807" y="1530295"/>
            <a:ext cx="105523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„W stosunkach rosyjsko-bułgarskich jest niezrealizowany potencjał” - napisał w piątek rosyjski przywódca Władimir Putin do prezydenta Bułgarii </a:t>
            </a:r>
            <a:r>
              <a:rPr lang="pl-PL" sz="2000" dirty="0" err="1"/>
              <a:t>Rumena</a:t>
            </a:r>
            <a:r>
              <a:rPr lang="pl-PL" sz="2000" dirty="0"/>
              <a:t> </a:t>
            </a:r>
            <a:r>
              <a:rPr lang="pl-PL" sz="2000" dirty="0" err="1"/>
              <a:t>Radewa</a:t>
            </a:r>
            <a:r>
              <a:rPr lang="pl-PL" sz="2000" dirty="0"/>
              <a:t>. Putin zachęca Sofię do zacieśnienia relacji z okazji 25-lecia układu o przyjaźni i współpracy.</a:t>
            </a:r>
          </a:p>
          <a:p>
            <a:endParaRPr lang="pl-PL" sz="2000" dirty="0"/>
          </a:p>
          <a:p>
            <a:r>
              <a:rPr lang="pl-PL" sz="2000" dirty="0"/>
              <a:t>Prezydent Rosji akcentował w swym liście „bogatą historię, więzi przyjaźni oraz kulturalną i duchową bliskość, która zawsze łączyła narody Rosji i Bułgarii”. Podkreślił też, że chociaż rosyjsko-bułgarski układ „pozwolił na rozwój współpracy gospodarczej, w dwustronnych stosunkach pozostaje znaczny, niezrealizowany potencjał”.</a:t>
            </a:r>
          </a:p>
          <a:p>
            <a:endParaRPr lang="pl-PL" sz="2000" dirty="0"/>
          </a:p>
          <a:p>
            <a:r>
              <a:rPr lang="pl-PL" sz="2000" b="1" dirty="0" err="1"/>
              <a:t>Radew</a:t>
            </a:r>
            <a:r>
              <a:rPr lang="pl-PL" sz="2000" b="1" dirty="0"/>
              <a:t> przypomniał o wystosowanym kilka tygodni temu do Putina zaproszeniu do wizyty w Sofii w 2018 roku w związku z 140. rocznicą wyzwolenia Bułgarii z tureckiej niewoli i wyraził nadzieję, że wizyta rosyjskiego prezydenta przyczyni się do rozwoju współpracy, między innymi w energetyce.</a:t>
            </a:r>
          </a:p>
        </p:txBody>
      </p:sp>
    </p:spTree>
    <p:extLst>
      <p:ext uri="{BB962C8B-B14F-4D97-AF65-F5344CB8AC3E}">
        <p14:creationId xmlns:p14="http://schemas.microsoft.com/office/powerpoint/2010/main" val="7025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06111-64EB-4E40-B53E-8D1E4390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Sterowiec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7E074C3-EB57-405E-9251-32FE921FE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46661"/>
            <a:ext cx="5916279" cy="3828678"/>
          </a:xfrm>
        </p:spPr>
      </p:pic>
    </p:spTree>
    <p:extLst>
      <p:ext uri="{BB962C8B-B14F-4D97-AF65-F5344CB8AC3E}">
        <p14:creationId xmlns:p14="http://schemas.microsoft.com/office/powerpoint/2010/main" val="137867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2CC20-415D-478B-83B3-7886210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Samoloty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D4EE1AE-EC05-46A0-B715-6A4B4916D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7" y="1920751"/>
            <a:ext cx="5943902" cy="3954588"/>
          </a:xfrm>
        </p:spPr>
      </p:pic>
    </p:spTree>
    <p:extLst>
      <p:ext uri="{BB962C8B-B14F-4D97-AF65-F5344CB8AC3E}">
        <p14:creationId xmlns:p14="http://schemas.microsoft.com/office/powerpoint/2010/main" val="361932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CBF5DE-9EAE-49E2-ADAC-AC2D6686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Bookman Old Style" panose="02050604050505020204" pitchFamily="18" charset="0"/>
              </a:rPr>
              <a:t>Karabin maszynowy </a:t>
            </a:r>
            <a:r>
              <a:rPr lang="pl-PL" b="1" dirty="0" err="1">
                <a:latin typeface="Bookman Old Style" panose="02050604050505020204" pitchFamily="18" charset="0"/>
              </a:rPr>
              <a:t>Hotchkiss</a:t>
            </a:r>
            <a:endParaRPr lang="pl-PL" b="1" dirty="0">
              <a:latin typeface="Bookman Old Style" panose="02050604050505020204" pitchFamily="18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BBCCDD5-3B9F-494B-926D-7E3F27B66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09" y="2940402"/>
            <a:ext cx="8314602" cy="2231085"/>
          </a:xfrm>
        </p:spPr>
      </p:pic>
    </p:spTree>
    <p:extLst>
      <p:ext uri="{BB962C8B-B14F-4D97-AF65-F5344CB8AC3E}">
        <p14:creationId xmlns:p14="http://schemas.microsoft.com/office/powerpoint/2010/main" val="231419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F583DD-C4B0-417A-AFF6-E480C31B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Konflikt Brytyjsko-Niemiecki w Afryce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D8655D8-5418-4398-A2F2-7B9A18F8D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51" y="2044010"/>
            <a:ext cx="4947100" cy="4079903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BA1EABA-B9C3-488A-9A90-36CDE69F9087}"/>
              </a:ext>
            </a:extLst>
          </p:cNvPr>
          <p:cNvSpPr/>
          <p:nvPr/>
        </p:nvSpPr>
        <p:spPr>
          <a:xfrm>
            <a:off x="1295402" y="3604791"/>
            <a:ext cx="4316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brytyjskiej kolonii w Afryce Południowej doszło do walk Burów (mieszkańców) z Brytyjczykami. Burowie otrzymali wsparcie Niemców. 1899 – 1902  </a:t>
            </a:r>
          </a:p>
        </p:txBody>
      </p:sp>
    </p:spTree>
    <p:extLst>
      <p:ext uri="{BB962C8B-B14F-4D97-AF65-F5344CB8AC3E}">
        <p14:creationId xmlns:p14="http://schemas.microsoft.com/office/powerpoint/2010/main" val="191295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435F6E0-0532-4911-95C3-AE1B131C4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9" y="796263"/>
            <a:ext cx="7552074" cy="5265474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1FF56EA-F88F-4393-B7E4-483E8CA4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Konflikt rosyjsko – japoński 1904 - 1905 roku</a:t>
            </a:r>
          </a:p>
        </p:txBody>
      </p:sp>
    </p:spTree>
    <p:extLst>
      <p:ext uri="{BB962C8B-B14F-4D97-AF65-F5344CB8AC3E}">
        <p14:creationId xmlns:p14="http://schemas.microsoft.com/office/powerpoint/2010/main" val="3297484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988</Words>
  <Application>Microsoft Office PowerPoint</Application>
  <PresentationFormat>Panoramiczny</PresentationFormat>
  <Paragraphs>142</Paragraphs>
  <Slides>45</Slides>
  <Notes>45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0" baseType="lpstr">
      <vt:lpstr>Arial</vt:lpstr>
      <vt:lpstr>Bookman Old Style</vt:lpstr>
      <vt:lpstr>Calibri</vt:lpstr>
      <vt:lpstr>Garamond</vt:lpstr>
      <vt:lpstr>Organiczny</vt:lpstr>
      <vt:lpstr>Świat na drodze do wojny. </vt:lpstr>
      <vt:lpstr>Prezentacja programu PowerPoint</vt:lpstr>
      <vt:lpstr>Prezentacja programu PowerPoint</vt:lpstr>
      <vt:lpstr>Wojna zawsze poprzedzona jest tworzeniem nowych rodzajów broni: </vt:lpstr>
      <vt:lpstr>Sterowiec</vt:lpstr>
      <vt:lpstr>Samoloty</vt:lpstr>
      <vt:lpstr>Karabin maszynowy Hotchkiss</vt:lpstr>
      <vt:lpstr>Konflikt Brytyjsko-Niemiecki w Afryce</vt:lpstr>
      <vt:lpstr>Konflikt rosyjsko – japoński 1904 - 1905 roku</vt:lpstr>
      <vt:lpstr>Konflikt niemiecko – francuski od 1871 roku  o Alzację i Lotaryngię.</vt:lpstr>
      <vt:lpstr>Prezentacja programu PowerPoint</vt:lpstr>
      <vt:lpstr>Prezentacja programu PowerPoint</vt:lpstr>
      <vt:lpstr>BAŁKANY</vt:lpstr>
      <vt:lpstr>BOSFOR I DARDANELLE</vt:lpstr>
      <vt:lpstr>Morze Czarne</vt:lpstr>
      <vt:lpstr>Prezentacja programu PowerPoint</vt:lpstr>
      <vt:lpstr>1877-1878</vt:lpstr>
      <vt:lpstr>BOŚNIA I HERCEGOWINA</vt:lpstr>
      <vt:lpstr>I wojna bałkańska 1912 </vt:lpstr>
      <vt:lpstr>II WOJNA BAŁKAŃSKA</vt:lpstr>
      <vt:lpstr>Skutek wojen bałkańskich </vt:lpstr>
      <vt:lpstr>KOCIOŁ  BAŁKANSKI Region Europy  będący miejscem wielu napięć   na tle narodowym i religijnym</vt:lpstr>
      <vt:lpstr>TRÓJPRZYMIERZE  –PAŃSTWA CENTRALNE Włochy, Niemcy, Austro-Węgry 1882 rok  Układ państw skierowany  przeciwko Rosji</vt:lpstr>
      <vt:lpstr>ENTENTA - TRÓJPOROZUMIENIE</vt:lpstr>
      <vt:lpstr>Przyczyny wybuchu I wojny światowej: </vt:lpstr>
      <vt:lpstr>KTÓRE PAŃSTWO MOGŁO GŁOSIĆ NASTĘPUJĄCE HASŁA: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Turcja zablokowała cieśniny Bosfor  i Dardanele. Rosjanie nie przepłyną. </vt:lpstr>
      <vt:lpstr>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 na drodze do wojny.</dc:title>
  <dc:creator>JANUSZ JASIŃSKI</dc:creator>
  <cp:lastModifiedBy>JANUSZ JASIŃSKI</cp:lastModifiedBy>
  <cp:revision>36</cp:revision>
  <cp:lastPrinted>2018-03-14T23:33:30Z</cp:lastPrinted>
  <dcterms:created xsi:type="dcterms:W3CDTF">2018-03-12T21:36:45Z</dcterms:created>
  <dcterms:modified xsi:type="dcterms:W3CDTF">2018-03-15T00:01:42Z</dcterms:modified>
</cp:coreProperties>
</file>